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0"/>
  </p:notesMasterIdLst>
  <p:sldIdLst>
    <p:sldId id="256" r:id="rId2"/>
    <p:sldId id="257" r:id="rId3"/>
    <p:sldId id="324" r:id="rId4"/>
    <p:sldId id="325" r:id="rId5"/>
    <p:sldId id="281" r:id="rId6"/>
    <p:sldId id="316" r:id="rId7"/>
    <p:sldId id="329" r:id="rId8"/>
    <p:sldId id="326" r:id="rId9"/>
    <p:sldId id="291" r:id="rId10"/>
    <p:sldId id="330" r:id="rId11"/>
    <p:sldId id="304" r:id="rId12"/>
    <p:sldId id="263" r:id="rId13"/>
    <p:sldId id="305" r:id="rId14"/>
    <p:sldId id="331" r:id="rId15"/>
    <p:sldId id="293" r:id="rId16"/>
    <p:sldId id="317" r:id="rId17"/>
    <p:sldId id="334" r:id="rId18"/>
    <p:sldId id="318" r:id="rId19"/>
    <p:sldId id="328" r:id="rId20"/>
    <p:sldId id="320" r:id="rId21"/>
    <p:sldId id="322" r:id="rId22"/>
    <p:sldId id="321" r:id="rId23"/>
    <p:sldId id="337" r:id="rId24"/>
    <p:sldId id="323" r:id="rId25"/>
    <p:sldId id="315" r:id="rId26"/>
    <p:sldId id="258" r:id="rId27"/>
    <p:sldId id="332" r:id="rId28"/>
    <p:sldId id="33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04" autoAdjust="0"/>
    <p:restoredTop sz="82915" autoAdjust="0"/>
  </p:normalViewPr>
  <p:slideViewPr>
    <p:cSldViewPr snapToGrid="0">
      <p:cViewPr varScale="1">
        <p:scale>
          <a:sx n="68" d="100"/>
          <a:sy n="68" d="100"/>
        </p:scale>
        <p:origin x="2088" y="53"/>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7B99AF-A215-AA46-856B-B29E9DBA7F1D}" type="datetimeFigureOut">
              <a:rPr lang="x-none" smtClean="0"/>
              <a:t>1/25/2021</a:t>
            </a:fld>
            <a:endParaRPr lang="x-none"/>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AD980-00CE-6F4A-9FB7-7675EBEEB89E}" type="slidenum">
              <a:rPr lang="x-none" smtClean="0"/>
              <a:t>‹#›</a:t>
            </a:fld>
            <a:endParaRPr lang="x-none"/>
          </a:p>
        </p:txBody>
      </p:sp>
    </p:spTree>
    <p:extLst>
      <p:ext uri="{BB962C8B-B14F-4D97-AF65-F5344CB8AC3E}">
        <p14:creationId xmlns:p14="http://schemas.microsoft.com/office/powerpoint/2010/main" val="36477967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Kính</a:t>
            </a:r>
            <a:r>
              <a:rPr lang="en-US" dirty="0"/>
              <a:t> </a:t>
            </a:r>
            <a:r>
              <a:rPr lang="en-US" dirty="0" err="1"/>
              <a:t>thưa</a:t>
            </a:r>
            <a:r>
              <a:rPr lang="x-none" dirty="0"/>
              <a:t> các thầy trong hội đồng</a:t>
            </a:r>
            <a:r>
              <a:rPr lang="en-US" dirty="0"/>
              <a:t> </a:t>
            </a:r>
            <a:r>
              <a:rPr lang="en-US" dirty="0" err="1"/>
              <a:t>bảo</a:t>
            </a:r>
            <a:r>
              <a:rPr lang="en-US" dirty="0"/>
              <a:t> </a:t>
            </a:r>
            <a:r>
              <a:rPr lang="en-US" dirty="0" err="1"/>
              <a:t>vệ</a:t>
            </a:r>
            <a:r>
              <a:rPr lang="en-US" dirty="0"/>
              <a:t> </a:t>
            </a:r>
            <a:r>
              <a:rPr lang="en-US" dirty="0" err="1"/>
              <a:t>đồ</a:t>
            </a:r>
            <a:r>
              <a:rPr lang="en-US" dirty="0"/>
              <a:t> </a:t>
            </a:r>
            <a:r>
              <a:rPr lang="en-US" dirty="0" err="1"/>
              <a:t>án</a:t>
            </a:r>
            <a:r>
              <a:rPr lang="x-none" dirty="0"/>
              <a:t>, thưa toàn thể các bạn sinh viên.</a:t>
            </a:r>
          </a:p>
          <a:p>
            <a:r>
              <a:rPr lang="x-none" dirty="0"/>
              <a:t>Em là Nguyễn </a:t>
            </a:r>
            <a:r>
              <a:rPr lang="en-US" dirty="0" err="1"/>
              <a:t>Ngọc</a:t>
            </a:r>
            <a:r>
              <a:rPr lang="en-US" baseline="0" dirty="0"/>
              <a:t> </a:t>
            </a:r>
            <a:r>
              <a:rPr lang="en-US" baseline="0" dirty="0" err="1"/>
              <a:t>Bình</a:t>
            </a:r>
            <a:r>
              <a:rPr lang="x-none" dirty="0"/>
              <a:t>, Sau đây em xin trình bày Đồ án tốt nghiệp</a:t>
            </a:r>
            <a:r>
              <a:rPr lang="en-US" dirty="0"/>
              <a:t> </a:t>
            </a:r>
            <a:r>
              <a:rPr lang="en-US" dirty="0" err="1"/>
              <a:t>của</a:t>
            </a:r>
            <a:r>
              <a:rPr lang="en-US" baseline="0" dirty="0"/>
              <a:t> </a:t>
            </a:r>
            <a:r>
              <a:rPr lang="en-US" baseline="0" dirty="0" err="1"/>
              <a:t>mình</a:t>
            </a:r>
            <a:r>
              <a:rPr lang="x-none" dirty="0"/>
              <a:t> với đề tài</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và</a:t>
            </a:r>
            <a:r>
              <a:rPr lang="en-US" baseline="0" dirty="0"/>
              <a:t> </a:t>
            </a:r>
            <a:r>
              <a:rPr lang="en-US" baseline="0" dirty="0" err="1"/>
              <a:t>nhận</a:t>
            </a:r>
            <a:r>
              <a:rPr lang="en-US" baseline="0" dirty="0"/>
              <a:t> </a:t>
            </a:r>
            <a:r>
              <a:rPr lang="en-US" baseline="0" dirty="0" err="1"/>
              <a:t>diện</a:t>
            </a:r>
            <a:r>
              <a:rPr lang="en-US" baseline="0" dirty="0"/>
              <a:t> </a:t>
            </a:r>
            <a:r>
              <a:rPr lang="en-US" baseline="0" dirty="0" err="1"/>
              <a:t>thông</a:t>
            </a:r>
            <a:r>
              <a:rPr lang="en-US" baseline="0" dirty="0"/>
              <a:t> tin </a:t>
            </a:r>
            <a:r>
              <a:rPr lang="en-US" baseline="0" dirty="0" err="1"/>
              <a:t>trong</a:t>
            </a:r>
            <a:r>
              <a:rPr lang="en-US" baseline="0" dirty="0"/>
              <a:t> </a:t>
            </a:r>
            <a:r>
              <a:rPr lang="en-US" baseline="0" dirty="0" err="1"/>
              <a:t>thẻ</a:t>
            </a:r>
            <a:r>
              <a:rPr lang="en-US" baseline="0" dirty="0"/>
              <a:t> CCCD</a:t>
            </a:r>
            <a:endParaRPr lang="x-none" dirty="0"/>
          </a:p>
        </p:txBody>
      </p:sp>
      <p:sp>
        <p:nvSpPr>
          <p:cNvPr id="4" name="Slide Number Placeholder 3"/>
          <p:cNvSpPr>
            <a:spLocks noGrp="1"/>
          </p:cNvSpPr>
          <p:nvPr>
            <p:ph type="sldNum" sz="quarter" idx="5"/>
          </p:nvPr>
        </p:nvSpPr>
        <p:spPr/>
        <p:txBody>
          <a:bodyPr/>
          <a:lstStyle/>
          <a:p>
            <a:fld id="{7BFAD980-00CE-6F4A-9FB7-7675EBEEB89E}" type="slidenum">
              <a:rPr lang="x-none" smtClean="0"/>
              <a:t>0</a:t>
            </a:fld>
            <a:endParaRPr lang="x-none"/>
          </a:p>
        </p:txBody>
      </p:sp>
    </p:spTree>
    <p:extLst>
      <p:ext uri="{BB962C8B-B14F-4D97-AF65-F5344CB8AC3E}">
        <p14:creationId xmlns:p14="http://schemas.microsoft.com/office/powerpoint/2010/main" val="4212874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Quá</a:t>
            </a:r>
            <a:r>
              <a:rPr lang="en-US" baseline="0" dirty="0"/>
              <a:t> </a:t>
            </a:r>
            <a:r>
              <a:rPr lang="en-US" baseline="0" dirty="0" err="1"/>
              <a:t>trình</a:t>
            </a:r>
            <a:r>
              <a:rPr lang="en-US" baseline="0" dirty="0"/>
              <a:t> </a:t>
            </a:r>
            <a:r>
              <a:rPr lang="en-US" baseline="0" dirty="0" err="1"/>
              <a:t>gán</a:t>
            </a:r>
            <a:r>
              <a:rPr lang="en-US" baseline="0" dirty="0"/>
              <a:t> </a:t>
            </a:r>
            <a:r>
              <a:rPr lang="en-US" baseline="0" dirty="0" err="1"/>
              <a:t>nhãn</a:t>
            </a:r>
            <a:r>
              <a:rPr lang="en-US" baseline="0" dirty="0"/>
              <a:t> </a:t>
            </a:r>
            <a:r>
              <a:rPr lang="en-US" baseline="0" dirty="0" err="1"/>
              <a:t>với</a:t>
            </a:r>
            <a:r>
              <a:rPr lang="en-US" baseline="0" dirty="0"/>
              <a:t> </a:t>
            </a:r>
            <a:r>
              <a:rPr lang="en-US" baseline="0" dirty="0" err="1"/>
              <a:t>đối</a:t>
            </a:r>
            <a:r>
              <a:rPr lang="en-US" baseline="0" dirty="0"/>
              <a:t> </a:t>
            </a:r>
            <a:r>
              <a:rPr lang="en-US" baseline="0" dirty="0" err="1"/>
              <a:t>tượng</a:t>
            </a:r>
            <a:r>
              <a:rPr lang="en-US" baseline="0" dirty="0"/>
              <a:t> </a:t>
            </a:r>
            <a:r>
              <a:rPr lang="en-US" baseline="0" dirty="0" err="1"/>
              <a:t>là</a:t>
            </a:r>
            <a:r>
              <a:rPr lang="en-US" baseline="0" dirty="0"/>
              <a:t> </a:t>
            </a:r>
            <a:r>
              <a:rPr lang="en-US" baseline="0" dirty="0" err="1"/>
              <a:t>các</a:t>
            </a:r>
            <a:r>
              <a:rPr lang="en-US" baseline="0" dirty="0"/>
              <a:t> </a:t>
            </a:r>
            <a:r>
              <a:rPr lang="en-US" baseline="0" dirty="0" err="1"/>
              <a:t>vùng</a:t>
            </a:r>
            <a:r>
              <a:rPr lang="en-US" baseline="0" dirty="0"/>
              <a:t> </a:t>
            </a:r>
            <a:r>
              <a:rPr lang="en-US" baseline="0" dirty="0" err="1"/>
              <a:t>chứa</a:t>
            </a:r>
            <a:r>
              <a:rPr lang="en-US" baseline="0" dirty="0"/>
              <a:t> </a:t>
            </a:r>
            <a:r>
              <a:rPr lang="en-US" baseline="0" dirty="0" err="1"/>
              <a:t>góc</a:t>
            </a:r>
            <a:r>
              <a:rPr lang="en-US" baseline="0" dirty="0"/>
              <a:t> </a:t>
            </a:r>
            <a:r>
              <a:rPr lang="en-US" baseline="0" dirty="0" err="1"/>
              <a:t>của</a:t>
            </a:r>
            <a:r>
              <a:rPr lang="en-US" baseline="0" dirty="0"/>
              <a:t> </a:t>
            </a:r>
            <a:r>
              <a:rPr lang="en-US" baseline="0" dirty="0" err="1"/>
              <a:t>thẻ</a:t>
            </a:r>
            <a:r>
              <a:rPr lang="en-US" baseline="0" dirty="0"/>
              <a:t>, </a:t>
            </a:r>
            <a:r>
              <a:rPr lang="en-US" baseline="0" dirty="0" err="1"/>
              <a:t>chúng</a:t>
            </a:r>
            <a:r>
              <a:rPr lang="en-US" baseline="0" dirty="0"/>
              <a:t> ta </a:t>
            </a:r>
            <a:r>
              <a:rPr lang="en-US" baseline="0" dirty="0" err="1"/>
              <a:t>sử</a:t>
            </a:r>
            <a:r>
              <a:rPr lang="en-US" baseline="0" dirty="0"/>
              <a:t> </a:t>
            </a:r>
            <a:r>
              <a:rPr lang="en-US" baseline="0" dirty="0" err="1"/>
              <a:t>dụng</a:t>
            </a:r>
            <a:r>
              <a:rPr lang="en-US" baseline="0" dirty="0"/>
              <a:t> </a:t>
            </a:r>
            <a:r>
              <a:rPr lang="en-US" baseline="0" dirty="0" err="1"/>
              <a:t>công</a:t>
            </a:r>
            <a:r>
              <a:rPr lang="en-US" baseline="0" dirty="0"/>
              <a:t> </a:t>
            </a:r>
            <a:r>
              <a:rPr lang="en-US" baseline="0" dirty="0" err="1"/>
              <a:t>cụ</a:t>
            </a:r>
            <a:r>
              <a:rPr lang="en-US" baseline="0" dirty="0"/>
              <a:t> </a:t>
            </a:r>
            <a:r>
              <a:rPr lang="en-US" baseline="0" dirty="0" err="1"/>
              <a:t>để</a:t>
            </a:r>
            <a:r>
              <a:rPr lang="en-US" baseline="0" dirty="0"/>
              <a:t> </a:t>
            </a:r>
            <a:r>
              <a:rPr lang="en-US" baseline="0" dirty="0" err="1"/>
              <a:t>khoanh</a:t>
            </a:r>
            <a:r>
              <a:rPr lang="en-US" baseline="0" dirty="0"/>
              <a:t> </a:t>
            </a:r>
            <a:r>
              <a:rPr lang="en-US" baseline="0" dirty="0" err="1"/>
              <a:t>vùng</a:t>
            </a:r>
            <a:r>
              <a:rPr lang="en-US" baseline="0" dirty="0"/>
              <a:t> </a:t>
            </a:r>
            <a:r>
              <a:rPr lang="en-US" baseline="0" dirty="0" err="1"/>
              <a:t>và</a:t>
            </a:r>
            <a:r>
              <a:rPr lang="en-US" baseline="0" dirty="0"/>
              <a:t> </a:t>
            </a:r>
            <a:r>
              <a:rPr lang="en-US" baseline="0" dirty="0" err="1"/>
              <a:t>gán</a:t>
            </a:r>
            <a:r>
              <a:rPr lang="en-US" baseline="0" dirty="0"/>
              <a:t> </a:t>
            </a:r>
            <a:r>
              <a:rPr lang="en-US" baseline="0" dirty="0" err="1"/>
              <a:t>nhãn</a:t>
            </a:r>
            <a:r>
              <a:rPr lang="en-US" baseline="0" dirty="0"/>
              <a:t> </a:t>
            </a:r>
            <a:r>
              <a:rPr lang="en-US" baseline="0" dirty="0" err="1"/>
              <a:t>cho</a:t>
            </a:r>
            <a:r>
              <a:rPr lang="en-US" baseline="0" dirty="0"/>
              <a:t> </a:t>
            </a:r>
            <a:r>
              <a:rPr lang="en-US" baseline="0" dirty="0" err="1"/>
              <a:t>đối</a:t>
            </a:r>
            <a:r>
              <a:rPr lang="en-US" baseline="0" dirty="0"/>
              <a:t> </a:t>
            </a:r>
            <a:r>
              <a:rPr lang="en-US" baseline="0" dirty="0" err="1"/>
              <a:t>tượng</a:t>
            </a:r>
            <a:r>
              <a:rPr lang="en-US" baseline="0" dirty="0"/>
              <a:t>.</a:t>
            </a:r>
          </a:p>
          <a:p>
            <a:r>
              <a:rPr lang="en-US" baseline="0" dirty="0" err="1"/>
              <a:t>Bởi</a:t>
            </a:r>
            <a:r>
              <a:rPr lang="en-US" baseline="0" dirty="0"/>
              <a:t> </a:t>
            </a:r>
            <a:r>
              <a:rPr lang="en-US" baseline="0" dirty="0" err="1"/>
              <a:t>vì</a:t>
            </a:r>
            <a:r>
              <a:rPr lang="en-US" baseline="0" dirty="0"/>
              <a:t> </a:t>
            </a:r>
            <a:r>
              <a:rPr lang="en-US" baseline="0" dirty="0" err="1"/>
              <a:t>các</a:t>
            </a:r>
            <a:r>
              <a:rPr lang="en-US" baseline="0" dirty="0"/>
              <a:t> </a:t>
            </a:r>
            <a:r>
              <a:rPr lang="en-US" baseline="0" dirty="0" err="1"/>
              <a:t>góc</a:t>
            </a:r>
            <a:r>
              <a:rPr lang="en-US" baseline="0" dirty="0"/>
              <a:t> </a:t>
            </a:r>
            <a:r>
              <a:rPr lang="en-US" baseline="0" dirty="0" err="1"/>
              <a:t>của</a:t>
            </a:r>
            <a:r>
              <a:rPr lang="en-US" baseline="0" dirty="0"/>
              <a:t> </a:t>
            </a:r>
            <a:r>
              <a:rPr lang="en-US" baseline="0" dirty="0" err="1"/>
              <a:t>thẻ</a:t>
            </a:r>
            <a:r>
              <a:rPr lang="en-US" baseline="0" dirty="0"/>
              <a:t> </a:t>
            </a:r>
            <a:r>
              <a:rPr lang="en-US" baseline="0" dirty="0" err="1"/>
              <a:t>khá</a:t>
            </a:r>
            <a:r>
              <a:rPr lang="en-US" baseline="0" dirty="0"/>
              <a:t> </a:t>
            </a:r>
            <a:r>
              <a:rPr lang="en-US" baseline="0" dirty="0" err="1"/>
              <a:t>là</a:t>
            </a:r>
            <a:r>
              <a:rPr lang="en-US" baseline="0" dirty="0"/>
              <a:t> </a:t>
            </a:r>
            <a:r>
              <a:rPr lang="en-US" baseline="0" dirty="0" err="1"/>
              <a:t>giống</a:t>
            </a:r>
            <a:r>
              <a:rPr lang="en-US" baseline="0" dirty="0"/>
              <a:t> </a:t>
            </a:r>
            <a:r>
              <a:rPr lang="en-US" baseline="0" dirty="0" err="1"/>
              <a:t>nhau</a:t>
            </a:r>
            <a:r>
              <a:rPr lang="en-US" baseline="0" dirty="0"/>
              <a:t> </a:t>
            </a:r>
            <a:r>
              <a:rPr lang="en-US" baseline="0" dirty="0" err="1"/>
              <a:t>nên</a:t>
            </a:r>
            <a:r>
              <a:rPr lang="en-US" baseline="0" dirty="0"/>
              <a:t> </a:t>
            </a:r>
            <a:r>
              <a:rPr lang="en-US" baseline="0" dirty="0" err="1"/>
              <a:t>cần</a:t>
            </a:r>
            <a:r>
              <a:rPr lang="en-US" baseline="0" dirty="0"/>
              <a:t> </a:t>
            </a:r>
            <a:r>
              <a:rPr lang="en-US" baseline="0" dirty="0" err="1"/>
              <a:t>phải</a:t>
            </a:r>
            <a:r>
              <a:rPr lang="en-US" baseline="0" dirty="0"/>
              <a:t> </a:t>
            </a:r>
            <a:r>
              <a:rPr lang="en-US" baseline="0" dirty="0" err="1"/>
              <a:t>khéo</a:t>
            </a:r>
            <a:r>
              <a:rPr lang="en-US" baseline="0" dirty="0"/>
              <a:t> </a:t>
            </a:r>
            <a:r>
              <a:rPr lang="en-US" baseline="0" dirty="0" err="1"/>
              <a:t>léo</a:t>
            </a:r>
            <a:r>
              <a:rPr lang="en-US" baseline="0" dirty="0"/>
              <a:t> </a:t>
            </a:r>
            <a:r>
              <a:rPr lang="en-US" baseline="0" dirty="0" err="1"/>
              <a:t>để</a:t>
            </a:r>
            <a:r>
              <a:rPr lang="en-US" baseline="0" dirty="0"/>
              <a:t> </a:t>
            </a:r>
            <a:r>
              <a:rPr lang="en-US" baseline="0" dirty="0" err="1"/>
              <a:t>mô</a:t>
            </a:r>
            <a:r>
              <a:rPr lang="en-US" baseline="0" dirty="0"/>
              <a:t> </a:t>
            </a:r>
            <a:r>
              <a:rPr lang="en-US" baseline="0" dirty="0" err="1"/>
              <a:t>hình</a:t>
            </a:r>
            <a:r>
              <a:rPr lang="en-US" baseline="0" dirty="0"/>
              <a:t> </a:t>
            </a:r>
            <a:r>
              <a:rPr lang="en-US" baseline="0" dirty="0" err="1"/>
              <a:t>học</a:t>
            </a:r>
            <a:r>
              <a:rPr lang="en-US" baseline="0" dirty="0"/>
              <a:t> </a:t>
            </a:r>
            <a:r>
              <a:rPr lang="en-US" baseline="0" dirty="0" err="1"/>
              <a:t>được</a:t>
            </a:r>
            <a:r>
              <a:rPr lang="en-US" baseline="0" dirty="0"/>
              <a:t> </a:t>
            </a:r>
            <a:r>
              <a:rPr lang="en-US" baseline="0" dirty="0" err="1"/>
              <a:t>các</a:t>
            </a:r>
            <a:r>
              <a:rPr lang="en-US" baseline="0" dirty="0"/>
              <a:t> </a:t>
            </a:r>
            <a:r>
              <a:rPr lang="en-US" baseline="0" dirty="0" err="1"/>
              <a:t>đặc</a:t>
            </a:r>
            <a:r>
              <a:rPr lang="en-US" baseline="0" dirty="0"/>
              <a:t> </a:t>
            </a:r>
            <a:r>
              <a:rPr lang="en-US" baseline="0" dirty="0" err="1"/>
              <a:t>trưng</a:t>
            </a:r>
            <a:r>
              <a:rPr lang="en-US" baseline="0" dirty="0"/>
              <a:t> </a:t>
            </a:r>
            <a:r>
              <a:rPr lang="en-US" baseline="0" dirty="0" err="1"/>
              <a:t>riêng</a:t>
            </a:r>
            <a:r>
              <a:rPr lang="en-US" baseline="0" dirty="0"/>
              <a:t> </a:t>
            </a:r>
            <a:r>
              <a:rPr lang="en-US" baseline="0" dirty="0" err="1"/>
              <a:t>của</a:t>
            </a:r>
            <a:r>
              <a:rPr lang="en-US" baseline="0" dirty="0"/>
              <a:t> </a:t>
            </a:r>
            <a:r>
              <a:rPr lang="en-US" baseline="0" dirty="0" err="1"/>
              <a:t>từng</a:t>
            </a:r>
            <a:r>
              <a:rPr lang="en-US" baseline="0" dirty="0"/>
              <a:t> </a:t>
            </a:r>
            <a:r>
              <a:rPr lang="en-US" baseline="0" dirty="0" err="1"/>
              <a:t>góc</a:t>
            </a:r>
            <a:r>
              <a:rPr lang="en-US" baseline="0" dirty="0"/>
              <a:t>. </a:t>
            </a:r>
            <a:r>
              <a:rPr lang="en-US" baseline="0" dirty="0" err="1"/>
              <a:t>Ví</a:t>
            </a:r>
            <a:r>
              <a:rPr lang="en-US" baseline="0" dirty="0"/>
              <a:t> </a:t>
            </a:r>
            <a:r>
              <a:rPr lang="en-US" baseline="0" dirty="0" err="1"/>
              <a:t>dụ</a:t>
            </a:r>
            <a:r>
              <a:rPr lang="en-US" baseline="0" dirty="0"/>
              <a:t> </a:t>
            </a:r>
            <a:r>
              <a:rPr lang="en-US" baseline="0" dirty="0" err="1"/>
              <a:t>góc</a:t>
            </a:r>
            <a:r>
              <a:rPr lang="en-US" baseline="0" dirty="0"/>
              <a:t> </a:t>
            </a:r>
            <a:r>
              <a:rPr lang="en-US" baseline="0" dirty="0" err="1"/>
              <a:t>top_left</a:t>
            </a:r>
            <a:r>
              <a:rPr lang="en-US" baseline="0" dirty="0"/>
              <a:t> </a:t>
            </a:r>
            <a:r>
              <a:rPr lang="en-US" baseline="0" dirty="0" err="1"/>
              <a:t>em</a:t>
            </a:r>
            <a:r>
              <a:rPr lang="en-US" baseline="0" dirty="0"/>
              <a:t> </a:t>
            </a:r>
            <a:r>
              <a:rPr lang="en-US" baseline="0" dirty="0" err="1"/>
              <a:t>đã</a:t>
            </a:r>
            <a:r>
              <a:rPr lang="en-US" baseline="0" dirty="0"/>
              <a:t> </a:t>
            </a:r>
            <a:r>
              <a:rPr lang="en-US" baseline="0" dirty="0" err="1"/>
              <a:t>gán</a:t>
            </a:r>
            <a:r>
              <a:rPr lang="en-US" baseline="0" dirty="0"/>
              <a:t> </a:t>
            </a:r>
            <a:r>
              <a:rPr lang="en-US" baseline="0" dirty="0" err="1"/>
              <a:t>sao</a:t>
            </a:r>
            <a:r>
              <a:rPr lang="en-US" baseline="0" dirty="0"/>
              <a:t> </a:t>
            </a:r>
            <a:r>
              <a:rPr lang="en-US" baseline="0" dirty="0" err="1"/>
              <a:t>cho</a:t>
            </a:r>
            <a:r>
              <a:rPr lang="en-US" baseline="0" dirty="0"/>
              <a:t> </a:t>
            </a:r>
            <a:r>
              <a:rPr lang="en-US" baseline="0" dirty="0" err="1"/>
              <a:t>lấy</a:t>
            </a:r>
            <a:r>
              <a:rPr lang="en-US" baseline="0" dirty="0"/>
              <a:t> </a:t>
            </a:r>
            <a:r>
              <a:rPr lang="en-US" baseline="0" dirty="0" err="1"/>
              <a:t>được</a:t>
            </a:r>
            <a:r>
              <a:rPr lang="en-US" baseline="0" dirty="0"/>
              <a:t> </a:t>
            </a:r>
            <a:r>
              <a:rPr lang="en-US" baseline="0" dirty="0" err="1"/>
              <a:t>phần</a:t>
            </a:r>
            <a:r>
              <a:rPr lang="en-US" baseline="0" dirty="0"/>
              <a:t> </a:t>
            </a:r>
            <a:r>
              <a:rPr lang="en-US" baseline="0" dirty="0" err="1"/>
              <a:t>cong</a:t>
            </a:r>
            <a:r>
              <a:rPr lang="en-US" baseline="0" dirty="0"/>
              <a:t> </a:t>
            </a:r>
            <a:r>
              <a:rPr lang="en-US" baseline="0" dirty="0" err="1"/>
              <a:t>của</a:t>
            </a:r>
            <a:r>
              <a:rPr lang="en-US" baseline="0" dirty="0"/>
              <a:t> </a:t>
            </a:r>
            <a:r>
              <a:rPr lang="en-US" baseline="0" dirty="0" err="1"/>
              <a:t>cạnh</a:t>
            </a:r>
            <a:r>
              <a:rPr lang="en-US" baseline="0" dirty="0"/>
              <a:t> </a:t>
            </a:r>
            <a:r>
              <a:rPr lang="en-US" baseline="0" dirty="0" err="1"/>
              <a:t>thẻ</a:t>
            </a:r>
            <a:r>
              <a:rPr lang="en-US" baseline="0" dirty="0"/>
              <a:t> </a:t>
            </a:r>
            <a:r>
              <a:rPr lang="en-US" baseline="0" dirty="0" err="1"/>
              <a:t>cùng</a:t>
            </a:r>
            <a:r>
              <a:rPr lang="en-US" baseline="0" dirty="0"/>
              <a:t> </a:t>
            </a:r>
            <a:r>
              <a:rPr lang="en-US" baseline="0" dirty="0" err="1"/>
              <a:t>với</a:t>
            </a:r>
            <a:r>
              <a:rPr lang="en-US" baseline="0" dirty="0"/>
              <a:t> </a:t>
            </a:r>
            <a:r>
              <a:rPr lang="en-US" baseline="0" dirty="0" err="1"/>
              <a:t>một</a:t>
            </a:r>
            <a:r>
              <a:rPr lang="en-US" baseline="0" dirty="0"/>
              <a:t> </a:t>
            </a:r>
            <a:r>
              <a:rPr lang="en-US" baseline="0" dirty="0" err="1"/>
              <a:t>ít</a:t>
            </a:r>
            <a:r>
              <a:rPr lang="en-US" baseline="0" dirty="0"/>
              <a:t> </a:t>
            </a:r>
            <a:r>
              <a:rPr lang="en-US" baseline="0" dirty="0" err="1"/>
              <a:t>phần</a:t>
            </a:r>
            <a:r>
              <a:rPr lang="en-US" baseline="0" dirty="0"/>
              <a:t> </a:t>
            </a:r>
            <a:r>
              <a:rPr lang="en-US" baseline="0" dirty="0" err="1"/>
              <a:t>màu</a:t>
            </a:r>
            <a:r>
              <a:rPr lang="en-US" baseline="0" dirty="0"/>
              <a:t> </a:t>
            </a:r>
            <a:r>
              <a:rPr lang="en-US" baseline="0" dirty="0" err="1"/>
              <a:t>đỏ</a:t>
            </a:r>
            <a:r>
              <a:rPr lang="en-US" baseline="0" dirty="0"/>
              <a:t> </a:t>
            </a:r>
            <a:r>
              <a:rPr lang="en-US" baseline="0" dirty="0" err="1"/>
              <a:t>từ</a:t>
            </a:r>
            <a:r>
              <a:rPr lang="en-US" baseline="0" dirty="0"/>
              <a:t> </a:t>
            </a:r>
            <a:r>
              <a:rPr lang="en-US" baseline="0" dirty="0" err="1"/>
              <a:t>quốc</a:t>
            </a:r>
            <a:r>
              <a:rPr lang="en-US" baseline="0" dirty="0"/>
              <a:t> </a:t>
            </a:r>
            <a:r>
              <a:rPr lang="en-US" baseline="0" dirty="0" err="1"/>
              <a:t>huy</a:t>
            </a:r>
            <a:r>
              <a:rPr lang="en-US" baseline="0" dirty="0"/>
              <a:t>, </a:t>
            </a:r>
            <a:r>
              <a:rPr lang="en-US" baseline="0" dirty="0" err="1"/>
              <a:t>các</a:t>
            </a:r>
            <a:r>
              <a:rPr lang="en-US" baseline="0" dirty="0"/>
              <a:t> </a:t>
            </a:r>
            <a:r>
              <a:rPr lang="en-US" baseline="0" dirty="0" err="1"/>
              <a:t>góc</a:t>
            </a:r>
            <a:r>
              <a:rPr lang="en-US" baseline="0" dirty="0"/>
              <a:t> </a:t>
            </a:r>
            <a:r>
              <a:rPr lang="en-US" baseline="0" dirty="0" err="1"/>
              <a:t>còn</a:t>
            </a:r>
            <a:r>
              <a:rPr lang="en-US" baseline="0" dirty="0"/>
              <a:t> </a:t>
            </a:r>
            <a:r>
              <a:rPr lang="en-US" baseline="0" dirty="0" err="1"/>
              <a:t>lại</a:t>
            </a:r>
            <a:r>
              <a:rPr lang="en-US" baseline="0" dirty="0"/>
              <a:t> </a:t>
            </a:r>
            <a:r>
              <a:rPr lang="en-US" baseline="0" dirty="0" err="1"/>
              <a:t>cũng</a:t>
            </a:r>
            <a:r>
              <a:rPr lang="en-US" baseline="0" dirty="0"/>
              <a:t> </a:t>
            </a:r>
            <a:r>
              <a:rPr lang="en-US" baseline="0" dirty="0" err="1"/>
              <a:t>tương</a:t>
            </a:r>
            <a:r>
              <a:rPr lang="en-US" baseline="0" dirty="0"/>
              <a:t> </a:t>
            </a:r>
            <a:r>
              <a:rPr lang="en-US" baseline="0" dirty="0" err="1"/>
              <a:t>tự</a:t>
            </a:r>
            <a:r>
              <a:rPr lang="en-US" baseline="0" dirty="0"/>
              <a:t> </a:t>
            </a:r>
            <a:r>
              <a:rPr lang="en-US" baseline="0" dirty="0" err="1"/>
              <a:t>như</a:t>
            </a:r>
            <a:r>
              <a:rPr lang="en-US" baseline="0" dirty="0"/>
              <a:t> </a:t>
            </a:r>
            <a:r>
              <a:rPr lang="en-US" baseline="0" dirty="0" err="1"/>
              <a:t>vậy</a:t>
            </a:r>
            <a:endParaRPr lang="en-US" baseline="0" dirty="0"/>
          </a:p>
        </p:txBody>
      </p:sp>
      <p:sp>
        <p:nvSpPr>
          <p:cNvPr id="4" name="Slide Number Placeholder 3"/>
          <p:cNvSpPr>
            <a:spLocks noGrp="1"/>
          </p:cNvSpPr>
          <p:nvPr>
            <p:ph type="sldNum" sz="quarter" idx="5"/>
          </p:nvPr>
        </p:nvSpPr>
        <p:spPr/>
        <p:txBody>
          <a:bodyPr/>
          <a:lstStyle/>
          <a:p>
            <a:fld id="{7BFAD980-00CE-6F4A-9FB7-7675EBEEB89E}" type="slidenum">
              <a:rPr lang="x-none" smtClean="0"/>
              <a:t>9</a:t>
            </a:fld>
            <a:endParaRPr lang="x-none"/>
          </a:p>
        </p:txBody>
      </p:sp>
    </p:spTree>
    <p:extLst>
      <p:ext uri="{BB962C8B-B14F-4D97-AF65-F5344CB8AC3E}">
        <p14:creationId xmlns:p14="http://schemas.microsoft.com/office/powerpoint/2010/main" val="277458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đào</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tạo</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mô</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hình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Deeplearning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thì</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quá</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trình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dạng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giàu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không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thể</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thiếu</a:t>
            </a:r>
            <a:r>
              <a:rPr lang="en-US" sz="1200" kern="1200" baseline="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chúng</a:t>
            </a:r>
            <a:r>
              <a:rPr lang="en-US" sz="1200" kern="1200" baseline="0" dirty="0">
                <a:solidFill>
                  <a:schemeClr val="tx1"/>
                </a:solidFill>
                <a:effectLst/>
                <a:latin typeface="+mn-lt"/>
                <a:ea typeface="+mn-ea"/>
                <a:cs typeface="+mn-cs"/>
              </a:rPr>
              <a:t> ta </a:t>
            </a:r>
            <a:r>
              <a:rPr lang="en-US" sz="1200" kern="1200" baseline="0" dirty="0" err="1">
                <a:solidFill>
                  <a:schemeClr val="tx1"/>
                </a:solidFill>
                <a:effectLst/>
                <a:latin typeface="+mn-lt"/>
                <a:ea typeface="+mn-ea"/>
                <a:cs typeface="+mn-cs"/>
              </a:rPr>
              <a:t>sẽ</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sử</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dụng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các</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phương</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pháp</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p>
          <a:p>
            <a:pPr lvl="0"/>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giảm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sáng</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Xoay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Cắt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a:t>
            </a:r>
          </a:p>
          <a:p>
            <a:pPr lvl="0"/>
            <a:r>
              <a:rPr lang="en-US" sz="1200" kern="1200" dirty="0" err="1">
                <a:solidFill>
                  <a:schemeClr val="tx1"/>
                </a:solidFill>
                <a:effectLst/>
                <a:latin typeface="+mn-lt"/>
                <a:ea typeface="+mn-ea"/>
                <a:cs typeface="+mn-cs"/>
              </a:rPr>
              <a:t>Làm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ngẫu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nhiên</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7BFAD980-00CE-6F4A-9FB7-7675EBEEB89E}" type="slidenum">
              <a:rPr lang="x-none" smtClean="0"/>
              <a:t>10</a:t>
            </a:fld>
            <a:endParaRPr lang="x-none"/>
          </a:p>
        </p:txBody>
      </p:sp>
    </p:spTree>
    <p:extLst>
      <p:ext uri="{BB962C8B-B14F-4D97-AF65-F5344CB8AC3E}">
        <p14:creationId xmlns:p14="http://schemas.microsoft.com/office/powerpoint/2010/main" val="3221018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dirty="0"/>
              <a:t> </a:t>
            </a:r>
            <a:r>
              <a:rPr lang="en-US" dirty="0" err="1"/>
              <a:t>theo</a:t>
            </a:r>
            <a:r>
              <a:rPr lang="en-US" dirty="0"/>
              <a:t> </a:t>
            </a:r>
            <a:r>
              <a:rPr lang="en-US" dirty="0" err="1"/>
              <a:t>em</a:t>
            </a:r>
            <a:r>
              <a:rPr lang="en-US" dirty="0"/>
              <a:t> </a:t>
            </a:r>
            <a:r>
              <a:rPr lang="en-US" dirty="0" err="1"/>
              <a:t>xin</a:t>
            </a:r>
            <a:r>
              <a:rPr lang="en-US" dirty="0"/>
              <a:t> </a:t>
            </a:r>
            <a:r>
              <a:rPr lang="en-US" dirty="0" err="1"/>
              <a:t>được</a:t>
            </a:r>
            <a:r>
              <a:rPr lang="en-US" dirty="0"/>
              <a:t> </a:t>
            </a:r>
            <a:r>
              <a:rPr lang="en-US" dirty="0" err="1"/>
              <a:t>trình</a:t>
            </a:r>
            <a:r>
              <a:rPr lang="en-US" dirty="0"/>
              <a:t> </a:t>
            </a:r>
            <a:r>
              <a:rPr lang="en-US" dirty="0" err="1"/>
              <a:t>bày</a:t>
            </a:r>
            <a:r>
              <a:rPr lang="en-US" dirty="0"/>
              <a:t> </a:t>
            </a:r>
            <a:r>
              <a:rPr lang="en-US" dirty="0" err="1"/>
              <a:t>về</a:t>
            </a:r>
            <a:r>
              <a:rPr lang="en-US" dirty="0"/>
              <a:t> </a:t>
            </a:r>
            <a:r>
              <a:rPr lang="en-US" dirty="0" err="1"/>
              <a:t>kiến</a:t>
            </a:r>
            <a:r>
              <a:rPr lang="en-US" baseline="0" dirty="0"/>
              <a:t> </a:t>
            </a:r>
            <a:r>
              <a:rPr lang="en-US" baseline="0" dirty="0" err="1"/>
              <a:t>trúc</a:t>
            </a:r>
            <a:r>
              <a:rPr lang="en-US" dirty="0"/>
              <a:t> </a:t>
            </a:r>
            <a:r>
              <a:rPr lang="en-US" dirty="0" err="1"/>
              <a:t>mô</a:t>
            </a:r>
            <a:r>
              <a:rPr lang="en-US" dirty="0"/>
              <a:t> </a:t>
            </a:r>
            <a:r>
              <a:rPr lang="en-US" dirty="0" err="1"/>
              <a:t>hình</a:t>
            </a:r>
            <a:r>
              <a:rPr lang="en-US" dirty="0"/>
              <a:t> YOLOv4-tiny. </a:t>
            </a:r>
            <a:r>
              <a:rPr lang="en-US" dirty="0" err="1"/>
              <a:t>Đây</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cho</a:t>
            </a:r>
            <a:r>
              <a:rPr lang="en-US" dirty="0"/>
              <a:t> 2 </a:t>
            </a:r>
            <a:r>
              <a:rPr lang="en-US" dirty="0" err="1"/>
              <a:t>bài</a:t>
            </a:r>
            <a:r>
              <a:rPr lang="en-US" dirty="0"/>
              <a:t> </a:t>
            </a:r>
            <a:r>
              <a:rPr lang="en-US" dirty="0" err="1"/>
              <a:t>toán</a:t>
            </a:r>
            <a:r>
              <a:rPr lang="en-US" dirty="0"/>
              <a:t> </a:t>
            </a:r>
            <a:r>
              <a:rPr lang="en-US" dirty="0" err="1"/>
              <a:t>đó</a:t>
            </a:r>
            <a:r>
              <a:rPr lang="en-US" dirty="0"/>
              <a:t> </a:t>
            </a:r>
            <a:r>
              <a:rPr lang="en-US" dirty="0" err="1"/>
              <a:t>là</a:t>
            </a:r>
            <a:r>
              <a:rPr lang="en-US" dirty="0"/>
              <a:t> Cropper </a:t>
            </a:r>
            <a:r>
              <a:rPr lang="en-US" dirty="0" err="1"/>
              <a:t>và</a:t>
            </a:r>
            <a:r>
              <a:rPr lang="en-US" dirty="0"/>
              <a:t> Detector </a:t>
            </a:r>
            <a:r>
              <a:rPr lang="en-US" dirty="0" err="1"/>
              <a:t>với</a:t>
            </a:r>
            <a:r>
              <a:rPr lang="en-US" dirty="0"/>
              <a:t> </a:t>
            </a:r>
            <a:r>
              <a:rPr lang="en-US" dirty="0" err="1"/>
              <a:t>nhiệm</a:t>
            </a:r>
            <a:r>
              <a:rPr lang="en-US" dirty="0"/>
              <a:t> </a:t>
            </a:r>
            <a:r>
              <a:rPr lang="en-US" dirty="0" err="1"/>
              <a:t>vụ</a:t>
            </a:r>
            <a:r>
              <a:rPr lang="en-US" dirty="0"/>
              <a:t> </a:t>
            </a:r>
            <a:r>
              <a:rPr lang="en-US" dirty="0" err="1"/>
              <a:t>phát</a:t>
            </a:r>
            <a:r>
              <a:rPr lang="en-US" dirty="0"/>
              <a:t> </a:t>
            </a:r>
            <a:r>
              <a:rPr lang="en-US" dirty="0" err="1"/>
              <a:t>hiện</a:t>
            </a:r>
            <a:r>
              <a:rPr lang="en-US" dirty="0"/>
              <a:t> </a:t>
            </a:r>
            <a:r>
              <a:rPr lang="en-US" dirty="0" err="1"/>
              <a:t>vật</a:t>
            </a:r>
            <a:r>
              <a:rPr lang="en-US" dirty="0"/>
              <a:t> </a:t>
            </a:r>
            <a:r>
              <a:rPr lang="en-US" dirty="0" err="1"/>
              <a:t>thể</a:t>
            </a:r>
            <a:r>
              <a:rPr lang="en-US" dirty="0"/>
              <a:t> </a:t>
            </a:r>
            <a:r>
              <a:rPr lang="en-US" dirty="0" err="1"/>
              <a:t>trong</a:t>
            </a:r>
            <a:r>
              <a:rPr lang="en-US" dirty="0"/>
              <a:t> </a:t>
            </a:r>
            <a:r>
              <a:rPr lang="en-US" dirty="0" err="1"/>
              <a:t>hình</a:t>
            </a:r>
            <a:r>
              <a:rPr lang="en-US" dirty="0"/>
              <a:t> </a:t>
            </a:r>
            <a:r>
              <a:rPr lang="en-US" dirty="0" err="1"/>
              <a:t>ảnh</a:t>
            </a:r>
            <a:endParaRPr lang="en-US" dirty="0"/>
          </a:p>
          <a:p>
            <a:r>
              <a:rPr lang="en-US" dirty="0" err="1"/>
              <a:t>Mô</a:t>
            </a:r>
            <a:r>
              <a:rPr lang="en-US" baseline="0" dirty="0"/>
              <a:t> </a:t>
            </a:r>
            <a:r>
              <a:rPr lang="en-US" baseline="0" dirty="0" err="1"/>
              <a:t>hình</a:t>
            </a:r>
            <a:r>
              <a:rPr lang="en-US" baseline="0" dirty="0"/>
              <a:t> </a:t>
            </a:r>
            <a:r>
              <a:rPr lang="en-US" baseline="0" dirty="0" err="1"/>
              <a:t>nhận</a:t>
            </a:r>
            <a:r>
              <a:rPr lang="en-US" baseline="0" dirty="0"/>
              <a:t> </a:t>
            </a:r>
            <a:r>
              <a:rPr lang="en-US" baseline="0" dirty="0" err="1"/>
              <a:t>đầu</a:t>
            </a:r>
            <a:r>
              <a:rPr lang="en-US" baseline="0" dirty="0"/>
              <a:t> </a:t>
            </a:r>
            <a:r>
              <a:rPr lang="en-US" baseline="0" dirty="0" err="1"/>
              <a:t>vào</a:t>
            </a:r>
            <a:r>
              <a:rPr lang="en-US" baseline="0" dirty="0"/>
              <a:t> </a:t>
            </a:r>
            <a:r>
              <a:rPr lang="en-US" baseline="0" dirty="0" err="1"/>
              <a:t>là</a:t>
            </a:r>
            <a:r>
              <a:rPr lang="en-US" baseline="0" dirty="0"/>
              <a:t> </a:t>
            </a:r>
            <a:r>
              <a:rPr lang="en-US" baseline="0" dirty="0" err="1"/>
              <a:t>hình</a:t>
            </a:r>
            <a:r>
              <a:rPr lang="en-US" baseline="0" dirty="0"/>
              <a:t> </a:t>
            </a:r>
            <a:r>
              <a:rPr lang="en-US" baseline="0" dirty="0" err="1"/>
              <a:t>ảnh</a:t>
            </a:r>
            <a:r>
              <a:rPr lang="en-US" baseline="0" dirty="0"/>
              <a:t> RGB </a:t>
            </a:r>
            <a:r>
              <a:rPr lang="en-US" baseline="0" dirty="0" err="1"/>
              <a:t>với</a:t>
            </a:r>
            <a:r>
              <a:rPr lang="en-US" baseline="0" dirty="0"/>
              <a:t> </a:t>
            </a:r>
            <a:r>
              <a:rPr lang="en-US" baseline="0" dirty="0" err="1"/>
              <a:t>kích</a:t>
            </a:r>
            <a:r>
              <a:rPr lang="en-US" baseline="0" dirty="0"/>
              <a:t> </a:t>
            </a:r>
            <a:r>
              <a:rPr lang="en-US" baseline="0" dirty="0" err="1"/>
              <a:t>thước</a:t>
            </a:r>
            <a:r>
              <a:rPr lang="en-US" baseline="0" dirty="0"/>
              <a:t> </a:t>
            </a:r>
            <a:r>
              <a:rPr lang="en-US" baseline="0" dirty="0" err="1"/>
              <a:t>là</a:t>
            </a:r>
            <a:r>
              <a:rPr lang="en-US" baseline="0" dirty="0"/>
              <a:t> 416 x 416, </a:t>
            </a:r>
            <a:r>
              <a:rPr lang="en-US" baseline="0" dirty="0" err="1"/>
              <a:t>hình</a:t>
            </a:r>
            <a:r>
              <a:rPr lang="en-US" baseline="0" dirty="0"/>
              <a:t> </a:t>
            </a:r>
            <a:r>
              <a:rPr lang="en-US" baseline="0" dirty="0" err="1"/>
              <a:t>ảnh</a:t>
            </a:r>
            <a:r>
              <a:rPr lang="en-US" baseline="0" dirty="0"/>
              <a:t> </a:t>
            </a:r>
            <a:r>
              <a:rPr lang="en-US" baseline="0" dirty="0" err="1"/>
              <a:t>sẽ</a:t>
            </a:r>
            <a:r>
              <a:rPr lang="en-US" baseline="0" dirty="0"/>
              <a:t> </a:t>
            </a:r>
            <a:r>
              <a:rPr lang="en-US" baseline="0" dirty="0" err="1"/>
              <a:t>được</a:t>
            </a:r>
            <a:r>
              <a:rPr lang="en-US" baseline="0" dirty="0"/>
              <a:t> </a:t>
            </a:r>
            <a:r>
              <a:rPr lang="en-US" baseline="0" dirty="0" err="1"/>
              <a:t>trích</a:t>
            </a:r>
            <a:r>
              <a:rPr lang="en-US" baseline="0" dirty="0"/>
              <a:t> </a:t>
            </a:r>
            <a:r>
              <a:rPr lang="en-US" baseline="0" dirty="0" err="1"/>
              <a:t>xuất</a:t>
            </a:r>
            <a:r>
              <a:rPr lang="en-US" baseline="0" dirty="0"/>
              <a:t> </a:t>
            </a:r>
            <a:r>
              <a:rPr lang="en-US" baseline="0" dirty="0" err="1"/>
              <a:t>thông</a:t>
            </a:r>
            <a:r>
              <a:rPr lang="en-US" baseline="0" dirty="0"/>
              <a:t> tin </a:t>
            </a:r>
            <a:r>
              <a:rPr lang="en-US" baseline="0" dirty="0" err="1"/>
              <a:t>khi</a:t>
            </a:r>
            <a:r>
              <a:rPr lang="en-US" baseline="0" dirty="0"/>
              <a:t> </a:t>
            </a:r>
            <a:r>
              <a:rPr lang="en-US" baseline="0" dirty="0" err="1"/>
              <a:t>đi</a:t>
            </a:r>
            <a:r>
              <a:rPr lang="en-US" baseline="0" dirty="0"/>
              <a:t> qua </a:t>
            </a:r>
            <a:r>
              <a:rPr lang="en-US" baseline="0" dirty="0" err="1"/>
              <a:t>phần</a:t>
            </a:r>
            <a:r>
              <a:rPr lang="en-US" baseline="0" dirty="0"/>
              <a:t> backbone bao </a:t>
            </a:r>
            <a:r>
              <a:rPr lang="en-US" baseline="0" dirty="0" err="1"/>
              <a:t>gồm</a:t>
            </a:r>
            <a:r>
              <a:rPr lang="en-US" baseline="0" dirty="0"/>
              <a:t> </a:t>
            </a:r>
            <a:r>
              <a:rPr lang="en-US" baseline="0" dirty="0" err="1"/>
              <a:t>các</a:t>
            </a:r>
            <a:r>
              <a:rPr lang="en-US" baseline="0" dirty="0"/>
              <a:t> </a:t>
            </a:r>
            <a:r>
              <a:rPr lang="en-US" baseline="0" dirty="0" err="1"/>
              <a:t>lớp</a:t>
            </a:r>
            <a:r>
              <a:rPr lang="en-US" baseline="0" dirty="0"/>
              <a:t> convolutional.</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Đầu</a:t>
            </a:r>
            <a:r>
              <a:rPr lang="en-US" baseline="0" dirty="0"/>
              <a:t> </a:t>
            </a:r>
            <a:r>
              <a:rPr lang="en-US" baseline="0" dirty="0" err="1"/>
              <a:t>ra</a:t>
            </a:r>
            <a:r>
              <a:rPr lang="en-US" baseline="0" dirty="0"/>
              <a:t> </a:t>
            </a:r>
            <a:r>
              <a:rPr lang="en-US" baseline="0" dirty="0" err="1"/>
              <a:t>của</a:t>
            </a:r>
            <a:r>
              <a:rPr lang="en-US" baseline="0" dirty="0"/>
              <a:t> </a:t>
            </a:r>
            <a:r>
              <a:rPr lang="en-US" baseline="0" dirty="0" err="1"/>
              <a:t>mô</a:t>
            </a:r>
            <a:r>
              <a:rPr lang="en-US" baseline="0" dirty="0"/>
              <a:t> </a:t>
            </a:r>
            <a:r>
              <a:rPr lang="en-US" baseline="0" dirty="0" err="1"/>
              <a:t>hình</a:t>
            </a:r>
            <a:r>
              <a:rPr lang="en-US" baseline="0" dirty="0"/>
              <a:t> </a:t>
            </a:r>
            <a:r>
              <a:rPr lang="en-US" baseline="0" dirty="0" err="1"/>
              <a:t>là</a:t>
            </a:r>
            <a:r>
              <a:rPr lang="en-US" baseline="0" dirty="0"/>
              <a:t> </a:t>
            </a:r>
            <a:r>
              <a:rPr lang="en-US" baseline="0" dirty="0" err="1"/>
              <a:t>các</a:t>
            </a:r>
            <a:r>
              <a:rPr lang="en-US" baseline="0" dirty="0"/>
              <a:t> tensor </a:t>
            </a:r>
            <a:r>
              <a:rPr lang="en-US" baseline="0" dirty="0" err="1"/>
              <a:t>có</a:t>
            </a:r>
            <a:r>
              <a:rPr lang="en-US" baseline="0" dirty="0"/>
              <a:t> </a:t>
            </a:r>
            <a:r>
              <a:rPr lang="en-US" baseline="0" dirty="0" err="1"/>
              <a:t>kích</a:t>
            </a:r>
            <a:r>
              <a:rPr lang="en-US" baseline="0" dirty="0"/>
              <a:t> </a:t>
            </a:r>
            <a:r>
              <a:rPr lang="en-US" baseline="0" dirty="0" err="1"/>
              <a:t>thước</a:t>
            </a:r>
            <a:r>
              <a:rPr lang="en-US" baseline="0" dirty="0"/>
              <a:t> </a:t>
            </a:r>
            <a:r>
              <a:rPr lang="en-US" baseline="0" dirty="0" err="1"/>
              <a:t>lần</a:t>
            </a:r>
            <a:r>
              <a:rPr lang="en-US" baseline="0" dirty="0"/>
              <a:t> </a:t>
            </a:r>
            <a:r>
              <a:rPr lang="en-US" baseline="0" dirty="0" err="1"/>
              <a:t>lượt</a:t>
            </a:r>
            <a:r>
              <a:rPr lang="en-US" baseline="0" dirty="0"/>
              <a:t> </a:t>
            </a:r>
            <a:r>
              <a:rPr lang="en-US" baseline="0" dirty="0" err="1"/>
              <a:t>là</a:t>
            </a:r>
            <a:r>
              <a:rPr lang="en-US" baseline="0" dirty="0"/>
              <a:t> 13x13x30 </a:t>
            </a:r>
            <a:r>
              <a:rPr lang="en-US" baseline="0" dirty="0" err="1"/>
              <a:t>và</a:t>
            </a:r>
            <a:r>
              <a:rPr lang="en-US" baseline="0" dirty="0"/>
              <a:t> 26x26x30 </a:t>
            </a:r>
            <a:r>
              <a:rPr lang="en-US" baseline="0" dirty="0" err="1"/>
              <a:t>chứa</a:t>
            </a:r>
            <a:r>
              <a:rPr lang="en-US" baseline="0" dirty="0"/>
              <a:t> </a:t>
            </a:r>
            <a:r>
              <a:rPr lang="en-US" baseline="0" dirty="0" err="1"/>
              <a:t>các</a:t>
            </a:r>
            <a:r>
              <a:rPr lang="en-US" baseline="0" dirty="0"/>
              <a:t> </a:t>
            </a:r>
            <a:r>
              <a:rPr lang="en-US" baseline="0" dirty="0" err="1"/>
              <a:t>giá</a:t>
            </a:r>
            <a:r>
              <a:rPr lang="en-US" baseline="0" dirty="0"/>
              <a:t> </a:t>
            </a:r>
            <a:r>
              <a:rPr lang="en-US" baseline="0" dirty="0" err="1"/>
              <a:t>trị</a:t>
            </a:r>
            <a:r>
              <a:rPr lang="en-US" baseline="0" dirty="0"/>
              <a:t> </a:t>
            </a:r>
            <a:r>
              <a:rPr lang="en-US" baseline="0" dirty="0" err="1"/>
              <a:t>xác</a:t>
            </a:r>
            <a:r>
              <a:rPr lang="en-US" baseline="0" dirty="0"/>
              <a:t> </a:t>
            </a:r>
            <a:r>
              <a:rPr lang="en-US" baseline="0" dirty="0" err="1"/>
              <a:t>suất</a:t>
            </a:r>
            <a:r>
              <a:rPr lang="en-US" baseline="0" dirty="0"/>
              <a:t> </a:t>
            </a:r>
            <a:r>
              <a:rPr lang="en-US" baseline="0" dirty="0" err="1"/>
              <a:t>xuất</a:t>
            </a:r>
            <a:r>
              <a:rPr lang="en-US" baseline="0" dirty="0"/>
              <a:t> </a:t>
            </a:r>
            <a:r>
              <a:rPr lang="en-US" baseline="0" dirty="0" err="1"/>
              <a:t>hiện</a:t>
            </a:r>
            <a:r>
              <a:rPr lang="en-US" baseline="0" dirty="0"/>
              <a:t> </a:t>
            </a:r>
            <a:r>
              <a:rPr lang="en-US" baseline="0" dirty="0" err="1"/>
              <a:t>của</a:t>
            </a:r>
            <a:r>
              <a:rPr lang="en-US" baseline="0" dirty="0"/>
              <a:t> </a:t>
            </a:r>
            <a:r>
              <a:rPr lang="en-US" baseline="0" dirty="0" err="1"/>
              <a:t>đối</a:t>
            </a:r>
            <a:r>
              <a:rPr lang="en-US" baseline="0" dirty="0"/>
              <a:t> </a:t>
            </a:r>
            <a:r>
              <a:rPr lang="en-US" baseline="0" dirty="0" err="1"/>
              <a:t>tượng</a:t>
            </a:r>
            <a:r>
              <a:rPr lang="en-US" baseline="0" dirty="0"/>
              <a:t> </a:t>
            </a:r>
            <a:r>
              <a:rPr lang="en-US" baseline="0" dirty="0" err="1"/>
              <a:t>và</a:t>
            </a:r>
            <a:r>
              <a:rPr lang="en-US" baseline="0" dirty="0"/>
              <a:t> </a:t>
            </a:r>
            <a:r>
              <a:rPr lang="en-US" baseline="0" dirty="0" err="1"/>
              <a:t>tọa</a:t>
            </a:r>
            <a:r>
              <a:rPr lang="en-US" baseline="0" dirty="0"/>
              <a:t> </a:t>
            </a:r>
            <a:r>
              <a:rPr lang="en-US" baseline="0" dirty="0" err="1"/>
              <a:t>độ</a:t>
            </a:r>
            <a:r>
              <a:rPr lang="en-US" baseline="0" dirty="0"/>
              <a:t> </a:t>
            </a:r>
            <a:r>
              <a:rPr lang="en-US" baseline="0" dirty="0" err="1"/>
              <a:t>của</a:t>
            </a:r>
            <a:r>
              <a:rPr lang="en-US" baseline="0" dirty="0"/>
              <a:t> </a:t>
            </a:r>
            <a:r>
              <a:rPr lang="en-US" baseline="0" dirty="0" err="1"/>
              <a:t>chúng</a:t>
            </a:r>
            <a:r>
              <a:rPr lang="en-US" baseline="0" dirty="0"/>
              <a:t> ở </a:t>
            </a:r>
            <a:r>
              <a:rPr lang="en-US" baseline="0" dirty="0" err="1"/>
              <a:t>trong</a:t>
            </a:r>
            <a:r>
              <a:rPr lang="en-US" baseline="0" dirty="0"/>
              <a:t> </a:t>
            </a:r>
            <a:r>
              <a:rPr lang="en-US" baseline="0" dirty="0" err="1"/>
              <a:t>hình</a:t>
            </a:r>
            <a:r>
              <a:rPr lang="en-US" baseline="0" dirty="0"/>
              <a:t> </a:t>
            </a:r>
            <a:r>
              <a:rPr lang="en-US" baseline="0" dirty="0" err="1"/>
              <a:t>ảnh</a:t>
            </a:r>
            <a:r>
              <a:rPr lang="en-US" baseline="0" dirty="0"/>
              <a:t>. </a:t>
            </a: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11</a:t>
            </a:fld>
            <a:endParaRPr lang="x-none"/>
          </a:p>
        </p:txBody>
      </p:sp>
    </p:spTree>
    <p:extLst>
      <p:ext uri="{BB962C8B-B14F-4D97-AF65-F5344CB8AC3E}">
        <p14:creationId xmlns:p14="http://schemas.microsoft.com/office/powerpoint/2010/main" val="2129009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Phép</a:t>
            </a:r>
            <a:r>
              <a:rPr lang="en-US" baseline="0" dirty="0"/>
              <a:t> </a:t>
            </a:r>
            <a:r>
              <a:rPr lang="en-US" baseline="0" dirty="0" err="1"/>
              <a:t>đo</a:t>
            </a:r>
            <a:r>
              <a:rPr lang="en-US" baseline="0" dirty="0"/>
              <a:t> </a:t>
            </a:r>
            <a:r>
              <a:rPr lang="en-US" baseline="0" dirty="0" err="1"/>
              <a:t>để</a:t>
            </a:r>
            <a:r>
              <a:rPr lang="en-US" baseline="0" dirty="0"/>
              <a:t> </a:t>
            </a:r>
            <a:r>
              <a:rPr lang="en-US" baseline="0" dirty="0" err="1"/>
              <a:t>đánh</a:t>
            </a:r>
            <a:r>
              <a:rPr lang="en-US" baseline="0" dirty="0"/>
              <a:t> </a:t>
            </a:r>
            <a:r>
              <a:rPr lang="en-US" baseline="0" dirty="0" err="1"/>
              <a:t>giá</a:t>
            </a:r>
            <a:r>
              <a:rPr lang="en-US" baseline="0" dirty="0"/>
              <a:t> </a:t>
            </a:r>
            <a:r>
              <a:rPr lang="en-US" baseline="0" dirty="0" err="1"/>
              <a:t>mô</a:t>
            </a:r>
            <a:r>
              <a:rPr lang="en-US" baseline="0" dirty="0"/>
              <a:t> </a:t>
            </a:r>
            <a:r>
              <a:rPr lang="en-US" baseline="0" dirty="0" err="1"/>
              <a:t>hình</a:t>
            </a:r>
            <a:r>
              <a:rPr lang="en-US" baseline="0" dirty="0"/>
              <a:t> object detection </a:t>
            </a:r>
            <a:r>
              <a:rPr lang="en-US" baseline="0" dirty="0" err="1"/>
              <a:t>được</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trong</a:t>
            </a:r>
            <a:r>
              <a:rPr lang="en-US" baseline="0" dirty="0"/>
              <a:t> </a:t>
            </a:r>
            <a:r>
              <a:rPr lang="en-US" baseline="0" dirty="0" err="1"/>
              <a:t>đồ</a:t>
            </a:r>
            <a:r>
              <a:rPr lang="en-US" baseline="0" dirty="0"/>
              <a:t> </a:t>
            </a:r>
            <a:r>
              <a:rPr lang="en-US" baseline="0" dirty="0" err="1"/>
              <a:t>án</a:t>
            </a:r>
            <a:r>
              <a:rPr lang="en-US" baseline="0" dirty="0"/>
              <a:t> </a:t>
            </a:r>
            <a:r>
              <a:rPr lang="en-US" baseline="0" dirty="0" err="1"/>
              <a:t>là</a:t>
            </a:r>
            <a:r>
              <a:rPr lang="en-US" baseline="0" dirty="0"/>
              <a:t> mean Average Precision </a:t>
            </a:r>
            <a:r>
              <a:rPr lang="en-US" baseline="0" dirty="0" err="1"/>
              <a:t>viết</a:t>
            </a:r>
            <a:r>
              <a:rPr lang="en-US" baseline="0" dirty="0"/>
              <a:t> </a:t>
            </a:r>
            <a:r>
              <a:rPr lang="en-US" baseline="0" dirty="0" err="1"/>
              <a:t>tắt</a:t>
            </a:r>
            <a:r>
              <a:rPr lang="en-US" baseline="0" dirty="0"/>
              <a:t> </a:t>
            </a:r>
            <a:r>
              <a:rPr lang="en-US" baseline="0" dirty="0" err="1"/>
              <a:t>là</a:t>
            </a:r>
            <a:r>
              <a:rPr lang="en-US" baseline="0" dirty="0"/>
              <a:t> </a:t>
            </a:r>
            <a:r>
              <a:rPr lang="en-US" baseline="0" dirty="0" err="1"/>
              <a:t>mAP</a:t>
            </a:r>
            <a:r>
              <a:rPr lang="en-US" baseline="0" dirty="0"/>
              <a:t>. </a:t>
            </a:r>
            <a:r>
              <a:rPr lang="en-US" baseline="0" dirty="0" err="1"/>
              <a:t>Đây</a:t>
            </a:r>
            <a:r>
              <a:rPr lang="en-US" baseline="0" dirty="0"/>
              <a:t> </a:t>
            </a:r>
            <a:r>
              <a:rPr lang="en-US" baseline="0" dirty="0" err="1"/>
              <a:t>là</a:t>
            </a:r>
            <a:r>
              <a:rPr lang="en-US" baseline="0" dirty="0"/>
              <a:t> </a:t>
            </a:r>
            <a:r>
              <a:rPr lang="en-US" baseline="0" dirty="0" err="1"/>
              <a:t>phép</a:t>
            </a:r>
            <a:r>
              <a:rPr lang="en-US" baseline="0" dirty="0"/>
              <a:t> </a:t>
            </a:r>
            <a:r>
              <a:rPr lang="en-US" baseline="0" dirty="0" err="1"/>
              <a:t>đo</a:t>
            </a:r>
            <a:r>
              <a:rPr lang="en-US" baseline="0" dirty="0"/>
              <a:t> </a:t>
            </a:r>
            <a:r>
              <a:rPr lang="en-US" baseline="0" dirty="0" err="1"/>
              <a:t>được</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trong</a:t>
            </a:r>
            <a:r>
              <a:rPr lang="en-US" baseline="0" dirty="0"/>
              <a:t> </a:t>
            </a:r>
            <a:r>
              <a:rPr lang="en-US" baseline="0" dirty="0" err="1"/>
              <a:t>các</a:t>
            </a:r>
            <a:r>
              <a:rPr lang="en-US" baseline="0" dirty="0"/>
              <a:t> </a:t>
            </a:r>
            <a:r>
              <a:rPr lang="en-US" baseline="0" dirty="0" err="1"/>
              <a:t>cuộc</a:t>
            </a:r>
            <a:r>
              <a:rPr lang="en-US" baseline="0" dirty="0"/>
              <a:t> </a:t>
            </a:r>
            <a:r>
              <a:rPr lang="en-US" baseline="0" dirty="0" err="1"/>
              <a:t>thi</a:t>
            </a:r>
            <a:r>
              <a:rPr lang="en-US" baseline="0" dirty="0"/>
              <a:t> </a:t>
            </a:r>
            <a:r>
              <a:rPr lang="en-US" baseline="0" dirty="0" err="1"/>
              <a:t>về</a:t>
            </a:r>
            <a:r>
              <a:rPr lang="en-US" baseline="0" dirty="0"/>
              <a:t> object detection, </a:t>
            </a:r>
            <a:r>
              <a:rPr lang="en-US" baseline="0" dirty="0" err="1"/>
              <a:t>mAP</a:t>
            </a:r>
            <a:r>
              <a:rPr lang="en-US" baseline="0" dirty="0"/>
              <a:t> </a:t>
            </a:r>
            <a:r>
              <a:rPr lang="en-US" baseline="0" dirty="0" err="1"/>
              <a:t>phản</a:t>
            </a:r>
            <a:r>
              <a:rPr lang="en-US" baseline="0" dirty="0"/>
              <a:t> </a:t>
            </a:r>
            <a:r>
              <a:rPr lang="en-US" baseline="0" dirty="0" err="1"/>
              <a:t>ánh</a:t>
            </a:r>
            <a:r>
              <a:rPr lang="en-US" baseline="0" dirty="0"/>
              <a:t> </a:t>
            </a:r>
            <a:r>
              <a:rPr lang="en-US" baseline="0" dirty="0" err="1"/>
              <a:t>cả</a:t>
            </a:r>
            <a:r>
              <a:rPr lang="en-US" baseline="0" dirty="0"/>
              <a:t> </a:t>
            </a:r>
            <a:r>
              <a:rPr lang="en-US" baseline="0" dirty="0" err="1"/>
              <a:t>về</a:t>
            </a:r>
            <a:r>
              <a:rPr lang="en-US" baseline="0" dirty="0"/>
              <a:t> 2 </a:t>
            </a:r>
            <a:r>
              <a:rPr lang="en-US" baseline="0" dirty="0" err="1"/>
              <a:t>vấn</a:t>
            </a:r>
            <a:r>
              <a:rPr lang="en-US" baseline="0" dirty="0"/>
              <a:t> </a:t>
            </a:r>
            <a:r>
              <a:rPr lang="en-US" baseline="0" dirty="0" err="1"/>
              <a:t>đề</a:t>
            </a:r>
            <a:r>
              <a:rPr lang="en-US" baseline="0" dirty="0"/>
              <a:t> </a:t>
            </a:r>
            <a:r>
              <a:rPr lang="en-US" baseline="0" dirty="0" err="1"/>
              <a:t>đó</a:t>
            </a:r>
            <a:r>
              <a:rPr lang="en-US" baseline="0" dirty="0"/>
              <a:t> </a:t>
            </a:r>
            <a:r>
              <a:rPr lang="en-US" baseline="0" dirty="0" err="1"/>
              <a:t>là</a:t>
            </a:r>
            <a:r>
              <a:rPr lang="en-US" baseline="0" dirty="0"/>
              <a:t>: </a:t>
            </a:r>
            <a:r>
              <a:rPr lang="en-US" baseline="0" dirty="0" err="1"/>
              <a:t>đối</a:t>
            </a:r>
            <a:r>
              <a:rPr lang="en-US" baseline="0" dirty="0"/>
              <a:t> </a:t>
            </a:r>
            <a:r>
              <a:rPr lang="en-US" baseline="0" dirty="0" err="1"/>
              <a:t>tượng</a:t>
            </a:r>
            <a:r>
              <a:rPr lang="en-US" baseline="0" dirty="0"/>
              <a:t> </a:t>
            </a:r>
            <a:r>
              <a:rPr lang="en-US" baseline="0" dirty="0" err="1"/>
              <a:t>đó</a:t>
            </a:r>
            <a:r>
              <a:rPr lang="en-US" baseline="0" dirty="0"/>
              <a:t> </a:t>
            </a:r>
            <a:r>
              <a:rPr lang="en-US" baseline="0" dirty="0" err="1"/>
              <a:t>nằm</a:t>
            </a:r>
            <a:r>
              <a:rPr lang="en-US" baseline="0" dirty="0"/>
              <a:t> ở </a:t>
            </a:r>
            <a:r>
              <a:rPr lang="en-US" baseline="0" dirty="0" err="1"/>
              <a:t>đâu</a:t>
            </a:r>
            <a:r>
              <a:rPr lang="en-US" baseline="0" dirty="0"/>
              <a:t> </a:t>
            </a:r>
            <a:r>
              <a:rPr lang="en-US" baseline="0" dirty="0" err="1"/>
              <a:t>và</a:t>
            </a:r>
            <a:r>
              <a:rPr lang="en-US" baseline="0" dirty="0"/>
              <a:t> </a:t>
            </a:r>
            <a:r>
              <a:rPr lang="en-US" baseline="0" dirty="0" err="1"/>
              <a:t>đối</a:t>
            </a:r>
            <a:r>
              <a:rPr lang="en-US" baseline="0" dirty="0"/>
              <a:t> </a:t>
            </a:r>
            <a:r>
              <a:rPr lang="en-US" baseline="0" dirty="0" err="1"/>
              <a:t>tượng</a:t>
            </a:r>
            <a:r>
              <a:rPr lang="en-US" baseline="0" dirty="0"/>
              <a:t> </a:t>
            </a:r>
            <a:r>
              <a:rPr lang="en-US" baseline="0" dirty="0" err="1"/>
              <a:t>đó</a:t>
            </a:r>
            <a:r>
              <a:rPr lang="en-US" baseline="0" dirty="0"/>
              <a:t> </a:t>
            </a:r>
            <a:r>
              <a:rPr lang="en-US" baseline="0" dirty="0" err="1"/>
              <a:t>là</a:t>
            </a:r>
            <a:r>
              <a:rPr lang="en-US" baseline="0" dirty="0"/>
              <a:t> </a:t>
            </a:r>
            <a:r>
              <a:rPr lang="en-US" baseline="0" dirty="0" err="1"/>
              <a:t>gì</a:t>
            </a:r>
            <a:r>
              <a:rPr lang="en-US" baseline="0" dirty="0"/>
              <a:t> ở </a:t>
            </a:r>
            <a:r>
              <a:rPr lang="en-US" baseline="0" dirty="0" err="1"/>
              <a:t>trong</a:t>
            </a:r>
            <a:r>
              <a:rPr lang="en-US" baseline="0" dirty="0"/>
              <a:t> </a:t>
            </a:r>
            <a:r>
              <a:rPr lang="en-US" baseline="0" dirty="0" err="1"/>
              <a:t>ảnh</a:t>
            </a:r>
            <a:r>
              <a:rPr lang="en-US" baseline="0" dirty="0"/>
              <a:t>. </a:t>
            </a:r>
            <a:r>
              <a:rPr lang="en-US" baseline="0" dirty="0" err="1"/>
              <a:t>mAP</a:t>
            </a:r>
            <a:r>
              <a:rPr lang="en-US" baseline="0" dirty="0"/>
              <a:t> </a:t>
            </a:r>
            <a:r>
              <a:rPr lang="en-US" baseline="0" dirty="0" err="1"/>
              <a:t>càng</a:t>
            </a:r>
            <a:r>
              <a:rPr lang="en-US" baseline="0" dirty="0"/>
              <a:t> </a:t>
            </a:r>
            <a:r>
              <a:rPr lang="en-US" baseline="0" dirty="0" err="1"/>
              <a:t>cao</a:t>
            </a:r>
            <a:r>
              <a:rPr lang="en-US" baseline="0" dirty="0"/>
              <a:t> </a:t>
            </a:r>
            <a:r>
              <a:rPr lang="en-US" baseline="0" dirty="0" err="1"/>
              <a:t>thì</a:t>
            </a:r>
            <a:r>
              <a:rPr lang="en-US" baseline="0" dirty="0"/>
              <a:t> </a:t>
            </a:r>
            <a:r>
              <a:rPr lang="en-US" baseline="0" dirty="0" err="1"/>
              <a:t>mô</a:t>
            </a:r>
            <a:r>
              <a:rPr lang="en-US" baseline="0" dirty="0"/>
              <a:t> </a:t>
            </a:r>
            <a:r>
              <a:rPr lang="en-US" baseline="0" dirty="0" err="1"/>
              <a:t>hình</a:t>
            </a:r>
            <a:r>
              <a:rPr lang="en-US" baseline="0" dirty="0"/>
              <a:t> </a:t>
            </a:r>
            <a:r>
              <a:rPr lang="en-US" baseline="0" dirty="0" err="1"/>
              <a:t>càng</a:t>
            </a:r>
            <a:r>
              <a:rPr lang="en-US" baseline="0" dirty="0"/>
              <a:t> </a:t>
            </a:r>
            <a:r>
              <a:rPr lang="en-US" baseline="0" dirty="0" err="1"/>
              <a:t>tốt</a:t>
            </a:r>
            <a:r>
              <a:rPr lang="en-US" baseline="0" dirty="0"/>
              <a:t>.</a:t>
            </a:r>
          </a:p>
          <a:p>
            <a:r>
              <a:rPr lang="en-US" dirty="0"/>
              <a:t>//</a:t>
            </a:r>
            <a:r>
              <a:rPr lang="en-US" dirty="0" err="1"/>
              <a:t>Quá</a:t>
            </a:r>
            <a:r>
              <a:rPr lang="en-US" baseline="0" dirty="0"/>
              <a:t> </a:t>
            </a:r>
            <a:r>
              <a:rPr lang="en-US" baseline="0" dirty="0" err="1"/>
              <a:t>trình</a:t>
            </a:r>
            <a:r>
              <a:rPr lang="en-US" baseline="0" dirty="0"/>
              <a:t> </a:t>
            </a:r>
            <a:r>
              <a:rPr lang="en-US" baseline="0" dirty="0" err="1"/>
              <a:t>đào</a:t>
            </a:r>
            <a:r>
              <a:rPr lang="en-US" baseline="0" dirty="0"/>
              <a:t> </a:t>
            </a:r>
            <a:r>
              <a:rPr lang="en-US" baseline="0" dirty="0" err="1"/>
              <a:t>tạo</a:t>
            </a:r>
            <a:r>
              <a:rPr lang="en-US" baseline="0" dirty="0"/>
              <a:t> </a:t>
            </a:r>
            <a:r>
              <a:rPr lang="en-US" baseline="0" dirty="0" err="1"/>
              <a:t>mô</a:t>
            </a:r>
            <a:r>
              <a:rPr lang="en-US" baseline="0" dirty="0"/>
              <a:t> </a:t>
            </a:r>
            <a:r>
              <a:rPr lang="en-US" baseline="0" dirty="0" err="1"/>
              <a:t>hình</a:t>
            </a:r>
            <a:r>
              <a:rPr lang="en-US" baseline="0" dirty="0"/>
              <a:t> Cropper </a:t>
            </a:r>
            <a:r>
              <a:rPr lang="en-US" baseline="0" dirty="0" err="1"/>
              <a:t>sử</a:t>
            </a:r>
            <a:r>
              <a:rPr lang="en-US" baseline="0" dirty="0"/>
              <a:t> </a:t>
            </a:r>
            <a:r>
              <a:rPr lang="en-US" baseline="0" dirty="0" err="1"/>
              <a:t>dụng</a:t>
            </a:r>
            <a:r>
              <a:rPr lang="en-US" baseline="0" dirty="0"/>
              <a:t> </a:t>
            </a:r>
            <a:r>
              <a:rPr lang="en-US" baseline="0" dirty="0" err="1"/>
              <a:t>các</a:t>
            </a:r>
            <a:r>
              <a:rPr lang="en-US" baseline="0" dirty="0"/>
              <a:t> </a:t>
            </a:r>
            <a:r>
              <a:rPr lang="en-US" baseline="0" dirty="0" err="1"/>
              <a:t>thông</a:t>
            </a:r>
            <a:r>
              <a:rPr lang="en-US" baseline="0" dirty="0"/>
              <a:t> </a:t>
            </a:r>
            <a:r>
              <a:rPr lang="en-US" baseline="0" dirty="0" err="1"/>
              <a:t>số</a:t>
            </a:r>
            <a:r>
              <a:rPr lang="en-US" baseline="0" dirty="0"/>
              <a:t> </a:t>
            </a:r>
            <a:r>
              <a:rPr lang="en-US" baseline="0" dirty="0" err="1"/>
              <a:t>sau</a:t>
            </a:r>
            <a:r>
              <a:rPr lang="en-US" baseline="0" dirty="0"/>
              <a:t>:</a:t>
            </a:r>
          </a:p>
          <a:p>
            <a:r>
              <a:rPr lang="en-US" baseline="0" dirty="0"/>
              <a:t>…</a:t>
            </a:r>
          </a:p>
          <a:p>
            <a:r>
              <a:rPr lang="en-US" baseline="0" dirty="0" err="1"/>
              <a:t>Cùng</a:t>
            </a:r>
            <a:r>
              <a:rPr lang="en-US" baseline="0" dirty="0"/>
              <a:t> </a:t>
            </a:r>
            <a:r>
              <a:rPr lang="en-US" baseline="0" dirty="0" err="1"/>
              <a:t>nhìn</a:t>
            </a:r>
            <a:r>
              <a:rPr lang="en-US" baseline="0" dirty="0"/>
              <a:t> </a:t>
            </a:r>
            <a:r>
              <a:rPr lang="en-US" baseline="0" dirty="0" err="1"/>
              <a:t>vào</a:t>
            </a:r>
            <a:r>
              <a:rPr lang="en-US" baseline="0" dirty="0"/>
              <a:t> </a:t>
            </a:r>
            <a:r>
              <a:rPr lang="en-US" baseline="0" dirty="0" err="1"/>
              <a:t>Đồ</a:t>
            </a:r>
            <a:r>
              <a:rPr lang="en-US" baseline="0" dirty="0"/>
              <a:t> </a:t>
            </a:r>
            <a:r>
              <a:rPr lang="en-US" baseline="0" dirty="0" err="1"/>
              <a:t>thị</a:t>
            </a:r>
            <a:r>
              <a:rPr lang="en-US" baseline="0" dirty="0"/>
              <a:t> </a:t>
            </a:r>
            <a:r>
              <a:rPr lang="en-US" baseline="0" dirty="0" err="1"/>
              <a:t>mô</a:t>
            </a:r>
            <a:r>
              <a:rPr lang="en-US" baseline="0" dirty="0"/>
              <a:t> </a:t>
            </a:r>
            <a:r>
              <a:rPr lang="en-US" baseline="0" dirty="0" err="1"/>
              <a:t>tả</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đào</a:t>
            </a:r>
            <a:r>
              <a:rPr lang="en-US" baseline="0" dirty="0"/>
              <a:t> </a:t>
            </a:r>
            <a:r>
              <a:rPr lang="en-US" baseline="0" dirty="0" err="1"/>
              <a:t>tạo</a:t>
            </a:r>
            <a:r>
              <a:rPr lang="en-US" baseline="0" dirty="0"/>
              <a:t>: </a:t>
            </a:r>
            <a:r>
              <a:rPr lang="en-US" baseline="0" dirty="0" err="1"/>
              <a:t>đường</a:t>
            </a:r>
            <a:r>
              <a:rPr lang="en-US" baseline="0" dirty="0"/>
              <a:t> </a:t>
            </a:r>
            <a:r>
              <a:rPr lang="en-US" baseline="0" dirty="0" err="1"/>
              <a:t>màu</a:t>
            </a:r>
            <a:r>
              <a:rPr lang="en-US" baseline="0" dirty="0"/>
              <a:t> </a:t>
            </a:r>
            <a:r>
              <a:rPr lang="en-US" baseline="0" dirty="0" err="1"/>
              <a:t>xanh</a:t>
            </a:r>
            <a:r>
              <a:rPr lang="en-US" baseline="0" dirty="0"/>
              <a:t> </a:t>
            </a:r>
            <a:r>
              <a:rPr lang="en-US" baseline="0" dirty="0" err="1"/>
              <a:t>biểu</a:t>
            </a:r>
            <a:r>
              <a:rPr lang="en-US" baseline="0" dirty="0"/>
              <a:t> </a:t>
            </a:r>
            <a:r>
              <a:rPr lang="en-US" baseline="0" dirty="0" err="1"/>
              <a:t>thị</a:t>
            </a:r>
            <a:r>
              <a:rPr lang="en-US" baseline="0" dirty="0"/>
              <a:t> </a:t>
            </a:r>
            <a:r>
              <a:rPr lang="en-US" baseline="0" dirty="0" err="1"/>
              <a:t>độ</a:t>
            </a:r>
            <a:r>
              <a:rPr lang="en-US" baseline="0" dirty="0"/>
              <a:t> </a:t>
            </a:r>
            <a:r>
              <a:rPr lang="en-US" baseline="0" dirty="0" err="1"/>
              <a:t>lỗi</a:t>
            </a:r>
            <a:r>
              <a:rPr lang="en-US" baseline="0" dirty="0"/>
              <a:t> </a:t>
            </a:r>
            <a:r>
              <a:rPr lang="en-US" baseline="0" dirty="0" err="1"/>
              <a:t>của</a:t>
            </a:r>
            <a:r>
              <a:rPr lang="en-US" baseline="0" dirty="0"/>
              <a:t> </a:t>
            </a:r>
            <a:r>
              <a:rPr lang="en-US" baseline="0" dirty="0" err="1"/>
              <a:t>mô</a:t>
            </a:r>
            <a:r>
              <a:rPr lang="en-US" baseline="0" dirty="0"/>
              <a:t> </a:t>
            </a:r>
            <a:r>
              <a:rPr lang="en-US" baseline="0" dirty="0" err="1"/>
              <a:t>hình</a:t>
            </a:r>
            <a:r>
              <a:rPr lang="en-US" baseline="0" dirty="0"/>
              <a:t> </a:t>
            </a:r>
            <a:r>
              <a:rPr lang="en-US" baseline="0" dirty="0" err="1"/>
              <a:t>trên</a:t>
            </a:r>
            <a:r>
              <a:rPr lang="en-US" baseline="0" dirty="0"/>
              <a:t> </a:t>
            </a:r>
            <a:r>
              <a:rPr lang="en-US" baseline="0" dirty="0" err="1"/>
              <a:t>tập</a:t>
            </a:r>
            <a:r>
              <a:rPr lang="en-US" baseline="0" dirty="0"/>
              <a:t> training, </a:t>
            </a:r>
            <a:r>
              <a:rPr lang="en-US" baseline="0" dirty="0" err="1"/>
              <a:t>đường</a:t>
            </a:r>
            <a:r>
              <a:rPr lang="en-US" baseline="0" dirty="0"/>
              <a:t> </a:t>
            </a:r>
            <a:r>
              <a:rPr lang="en-US" baseline="0" dirty="0" err="1"/>
              <a:t>màu</a:t>
            </a:r>
            <a:r>
              <a:rPr lang="en-US" baseline="0" dirty="0"/>
              <a:t> </a:t>
            </a:r>
            <a:r>
              <a:rPr lang="en-US" baseline="0" dirty="0" err="1"/>
              <a:t>đỏ</a:t>
            </a:r>
            <a:r>
              <a:rPr lang="en-US" baseline="0" dirty="0"/>
              <a:t> </a:t>
            </a:r>
            <a:r>
              <a:rPr lang="en-US" baseline="0" dirty="0" err="1"/>
              <a:t>biểu</a:t>
            </a:r>
            <a:r>
              <a:rPr lang="en-US" baseline="0" dirty="0"/>
              <a:t> </a:t>
            </a:r>
            <a:r>
              <a:rPr lang="en-US" baseline="0" dirty="0" err="1"/>
              <a:t>thị</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mAP</a:t>
            </a:r>
            <a:r>
              <a:rPr lang="en-US" baseline="0" dirty="0"/>
              <a:t> </a:t>
            </a:r>
            <a:r>
              <a:rPr lang="en-US" baseline="0" dirty="0" err="1"/>
              <a:t>của</a:t>
            </a:r>
            <a:r>
              <a:rPr lang="en-US" baseline="0" dirty="0"/>
              <a:t> </a:t>
            </a:r>
            <a:r>
              <a:rPr lang="en-US" baseline="0" dirty="0" err="1"/>
              <a:t>mô</a:t>
            </a:r>
            <a:r>
              <a:rPr lang="en-US" baseline="0" dirty="0"/>
              <a:t> </a:t>
            </a:r>
            <a:r>
              <a:rPr lang="en-US" baseline="0" dirty="0" err="1"/>
              <a:t>hình</a:t>
            </a:r>
            <a:r>
              <a:rPr lang="en-US" baseline="0" dirty="0"/>
              <a:t> </a:t>
            </a:r>
            <a:r>
              <a:rPr lang="en-US" baseline="0" dirty="0" err="1"/>
              <a:t>trên</a:t>
            </a:r>
            <a:r>
              <a:rPr lang="en-US" baseline="0" dirty="0"/>
              <a:t> </a:t>
            </a:r>
            <a:r>
              <a:rPr lang="en-US" baseline="0" dirty="0" err="1"/>
              <a:t>tập</a:t>
            </a:r>
            <a:r>
              <a:rPr lang="en-US" baseline="0" dirty="0"/>
              <a:t> validation</a:t>
            </a:r>
          </a:p>
          <a:p>
            <a:r>
              <a:rPr lang="en-US" baseline="0" dirty="0" err="1"/>
              <a:t>Mô</a:t>
            </a:r>
            <a:r>
              <a:rPr lang="en-US" baseline="0" dirty="0"/>
              <a:t> </a:t>
            </a:r>
            <a:r>
              <a:rPr lang="en-US" baseline="0" dirty="0" err="1"/>
              <a:t>hình</a:t>
            </a:r>
            <a:r>
              <a:rPr lang="en-US" baseline="0" dirty="0"/>
              <a:t> </a:t>
            </a:r>
            <a:r>
              <a:rPr lang="en-US" baseline="0" dirty="0" err="1"/>
              <a:t>hội</a:t>
            </a:r>
            <a:r>
              <a:rPr lang="en-US" baseline="0" dirty="0"/>
              <a:t> </a:t>
            </a:r>
            <a:r>
              <a:rPr lang="en-US" baseline="0" dirty="0" err="1"/>
              <a:t>tụ</a:t>
            </a:r>
            <a:r>
              <a:rPr lang="en-US" baseline="0" dirty="0"/>
              <a:t> </a:t>
            </a:r>
            <a:r>
              <a:rPr lang="en-US" baseline="0" dirty="0" err="1"/>
              <a:t>nhanh</a:t>
            </a:r>
            <a:r>
              <a:rPr lang="en-US" baseline="0" dirty="0"/>
              <a:t> </a:t>
            </a:r>
            <a:r>
              <a:rPr lang="en-US" baseline="0" dirty="0" err="1"/>
              <a:t>và</a:t>
            </a:r>
            <a:r>
              <a:rPr lang="en-US" baseline="0" dirty="0"/>
              <a:t> </a:t>
            </a:r>
            <a:r>
              <a:rPr lang="en-US" baseline="0" dirty="0" err="1"/>
              <a:t>đạt</a:t>
            </a:r>
            <a:r>
              <a:rPr lang="en-US" baseline="0" dirty="0"/>
              <a:t> </a:t>
            </a:r>
            <a:r>
              <a:rPr lang="en-US" baseline="0" dirty="0" err="1"/>
              <a:t>được</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mAP</a:t>
            </a:r>
            <a:r>
              <a:rPr lang="en-US" baseline="0" dirty="0"/>
              <a:t> </a:t>
            </a:r>
            <a:r>
              <a:rPr lang="en-US" baseline="0" dirty="0" err="1"/>
              <a:t>cao</a:t>
            </a:r>
            <a:r>
              <a:rPr lang="en-US" baseline="0" dirty="0"/>
              <a:t> </a:t>
            </a:r>
            <a:r>
              <a:rPr lang="en-US" baseline="0" dirty="0" err="1"/>
              <a:t>nhất</a:t>
            </a:r>
            <a:r>
              <a:rPr lang="en-US" baseline="0" dirty="0"/>
              <a:t> </a:t>
            </a:r>
            <a:r>
              <a:rPr lang="en-US" baseline="0" dirty="0" err="1"/>
              <a:t>lên</a:t>
            </a:r>
            <a:r>
              <a:rPr lang="en-US" baseline="0" dirty="0"/>
              <a:t> </a:t>
            </a:r>
            <a:r>
              <a:rPr lang="en-US" baseline="0" dirty="0" err="1"/>
              <a:t>tới</a:t>
            </a:r>
            <a:r>
              <a:rPr lang="en-US" baseline="0" dirty="0"/>
              <a:t> 99.9%  </a:t>
            </a:r>
            <a:r>
              <a:rPr lang="en-US" baseline="0" dirty="0" err="1"/>
              <a:t>và</a:t>
            </a:r>
            <a:r>
              <a:rPr lang="en-US" baseline="0" dirty="0"/>
              <a:t> </a:t>
            </a:r>
            <a:r>
              <a:rPr lang="en-US" baseline="0" dirty="0" err="1"/>
              <a:t>giá</a:t>
            </a:r>
            <a:r>
              <a:rPr lang="en-US" baseline="0" dirty="0"/>
              <a:t> </a:t>
            </a:r>
            <a:r>
              <a:rPr lang="en-US" baseline="0" dirty="0" err="1"/>
              <a:t>trị</a:t>
            </a:r>
            <a:r>
              <a:rPr lang="en-US" baseline="0" dirty="0"/>
              <a:t> </a:t>
            </a:r>
            <a:r>
              <a:rPr lang="en-US" baseline="0" dirty="0" err="1"/>
              <a:t>lỗi</a:t>
            </a:r>
            <a:r>
              <a:rPr lang="en-US" baseline="0" dirty="0"/>
              <a:t> </a:t>
            </a:r>
            <a:r>
              <a:rPr lang="en-US" baseline="0" dirty="0" err="1"/>
              <a:t>thấp</a:t>
            </a:r>
            <a:r>
              <a:rPr lang="en-US" baseline="0" dirty="0"/>
              <a:t> </a:t>
            </a:r>
            <a:r>
              <a:rPr lang="en-US" baseline="0" dirty="0" err="1"/>
              <a:t>nhất</a:t>
            </a:r>
            <a:r>
              <a:rPr lang="en-US" baseline="0" dirty="0"/>
              <a:t> </a:t>
            </a:r>
            <a:r>
              <a:rPr lang="en-US" baseline="0" dirty="0" err="1"/>
              <a:t>là</a:t>
            </a:r>
            <a:r>
              <a:rPr lang="en-US" baseline="0" dirty="0"/>
              <a:t>: 0.3573</a:t>
            </a:r>
          </a:p>
          <a:p>
            <a:endParaRPr lang="en-US" dirty="0"/>
          </a:p>
        </p:txBody>
      </p:sp>
      <p:sp>
        <p:nvSpPr>
          <p:cNvPr id="4" name="Slide Number Placeholder 3"/>
          <p:cNvSpPr>
            <a:spLocks noGrp="1"/>
          </p:cNvSpPr>
          <p:nvPr>
            <p:ph type="sldNum" sz="quarter" idx="10"/>
          </p:nvPr>
        </p:nvSpPr>
        <p:spPr/>
        <p:txBody>
          <a:bodyPr/>
          <a:lstStyle/>
          <a:p>
            <a:fld id="{7BFAD980-00CE-6F4A-9FB7-7675EBEEB89E}" type="slidenum">
              <a:rPr lang="x-none" smtClean="0"/>
              <a:t>12</a:t>
            </a:fld>
            <a:endParaRPr lang="x-none"/>
          </a:p>
        </p:txBody>
      </p:sp>
    </p:spTree>
    <p:extLst>
      <p:ext uri="{BB962C8B-B14F-4D97-AF65-F5344CB8AC3E}">
        <p14:creationId xmlns:p14="http://schemas.microsoft.com/office/powerpoint/2010/main" val="2845053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a:t>
            </a:r>
            <a:r>
              <a:rPr lang="en-US" dirty="0"/>
              <a:t> </a:t>
            </a:r>
            <a:r>
              <a:rPr lang="en-US" dirty="0" err="1"/>
              <a:t>khi</a:t>
            </a:r>
            <a:r>
              <a:rPr lang="en-US" dirty="0"/>
              <a:t> </a:t>
            </a:r>
            <a:r>
              <a:rPr lang="en-US" dirty="0" err="1"/>
              <a:t>có</a:t>
            </a:r>
            <a:r>
              <a:rPr lang="en-US" baseline="0" dirty="0"/>
              <a:t> </a:t>
            </a:r>
            <a:r>
              <a:rPr lang="en-US" baseline="0" dirty="0" err="1"/>
              <a:t>mô</a:t>
            </a:r>
            <a:r>
              <a:rPr lang="en-US" baseline="0" dirty="0"/>
              <a:t> </a:t>
            </a:r>
            <a:r>
              <a:rPr lang="en-US" baseline="0" dirty="0" err="1"/>
              <a:t>hình</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vùng</a:t>
            </a:r>
            <a:r>
              <a:rPr lang="en-US" baseline="0" dirty="0"/>
              <a:t> </a:t>
            </a:r>
            <a:r>
              <a:rPr lang="en-US" baseline="0" dirty="0" err="1"/>
              <a:t>chứa</a:t>
            </a:r>
            <a:r>
              <a:rPr lang="en-US" baseline="0" dirty="0"/>
              <a:t> </a:t>
            </a:r>
            <a:r>
              <a:rPr lang="en-US" baseline="0" dirty="0" err="1"/>
              <a:t>góc</a:t>
            </a:r>
            <a:r>
              <a:rPr lang="en-US" baseline="0" dirty="0"/>
              <a:t>. </a:t>
            </a:r>
            <a:r>
              <a:rPr lang="en-US" dirty="0" err="1"/>
              <a:t>Quá</a:t>
            </a:r>
            <a:r>
              <a:rPr lang="en-US" baseline="0" dirty="0"/>
              <a:t> </a:t>
            </a:r>
            <a:r>
              <a:rPr lang="en-US" baseline="0" dirty="0" err="1"/>
              <a:t>trình</a:t>
            </a:r>
            <a:r>
              <a:rPr lang="en-US" baseline="0" dirty="0"/>
              <a:t> </a:t>
            </a:r>
            <a:r>
              <a:rPr lang="en-US" baseline="0" dirty="0" err="1"/>
              <a:t>hậu</a:t>
            </a:r>
            <a:r>
              <a:rPr lang="en-US" baseline="0" dirty="0"/>
              <a:t> </a:t>
            </a:r>
            <a:r>
              <a:rPr lang="en-US" baseline="0" dirty="0" err="1"/>
              <a:t>xử</a:t>
            </a:r>
            <a:r>
              <a:rPr lang="en-US" baseline="0" dirty="0"/>
              <a:t> </a:t>
            </a:r>
            <a:r>
              <a:rPr lang="en-US" baseline="0" dirty="0" err="1"/>
              <a:t>lý</a:t>
            </a:r>
            <a:r>
              <a:rPr lang="en-US" baseline="0" dirty="0"/>
              <a:t> </a:t>
            </a:r>
            <a:r>
              <a:rPr lang="en-US" baseline="0" dirty="0" err="1"/>
              <a:t>được</a:t>
            </a:r>
            <a:r>
              <a:rPr lang="en-US" baseline="0" dirty="0"/>
              <a:t> </a:t>
            </a:r>
            <a:r>
              <a:rPr lang="en-US" baseline="0" dirty="0" err="1"/>
              <a:t>em</a:t>
            </a:r>
            <a:r>
              <a:rPr lang="en-US" baseline="0" dirty="0"/>
              <a:t> </a:t>
            </a:r>
            <a:r>
              <a:rPr lang="en-US" baseline="0" dirty="0" err="1"/>
              <a:t>thực</a:t>
            </a:r>
            <a:r>
              <a:rPr lang="en-US" baseline="0" dirty="0"/>
              <a:t> </a:t>
            </a:r>
            <a:r>
              <a:rPr lang="en-US" baseline="0" dirty="0" err="1"/>
              <a:t>hiện</a:t>
            </a:r>
            <a:r>
              <a:rPr lang="en-US" baseline="0" dirty="0"/>
              <a:t> </a:t>
            </a:r>
            <a:r>
              <a:rPr lang="en-US" baseline="0" dirty="0" err="1"/>
              <a:t>như</a:t>
            </a:r>
            <a:r>
              <a:rPr lang="en-US" baseline="0" dirty="0"/>
              <a:t> </a:t>
            </a:r>
            <a:r>
              <a:rPr lang="en-US" baseline="0" dirty="0" err="1"/>
              <a:t>sau</a:t>
            </a:r>
            <a:endParaRPr lang="en-US" dirty="0"/>
          </a:p>
          <a:p>
            <a:r>
              <a:rPr lang="en-US" baseline="0" dirty="0" err="1"/>
              <a:t>từ</a:t>
            </a:r>
            <a:r>
              <a:rPr lang="en-US" baseline="0" dirty="0"/>
              <a:t> </a:t>
            </a:r>
            <a:r>
              <a:rPr lang="en-US" baseline="0" dirty="0" err="1"/>
              <a:t>vùng</a:t>
            </a:r>
            <a:r>
              <a:rPr lang="en-US" baseline="0" dirty="0"/>
              <a:t> </a:t>
            </a:r>
            <a:r>
              <a:rPr lang="en-US" baseline="0" dirty="0" err="1"/>
              <a:t>chứa</a:t>
            </a:r>
            <a:r>
              <a:rPr lang="en-US" baseline="0" dirty="0"/>
              <a:t> </a:t>
            </a:r>
            <a:r>
              <a:rPr lang="en-US" baseline="0" dirty="0" err="1"/>
              <a:t>góc</a:t>
            </a:r>
            <a:r>
              <a:rPr lang="en-US" baseline="0" dirty="0"/>
              <a:t>, ta </a:t>
            </a:r>
            <a:r>
              <a:rPr lang="en-US" baseline="0" dirty="0" err="1"/>
              <a:t>xác</a:t>
            </a:r>
            <a:r>
              <a:rPr lang="en-US" baseline="0" dirty="0"/>
              <a:t> </a:t>
            </a:r>
            <a:r>
              <a:rPr lang="en-US" baseline="0" dirty="0" err="1"/>
              <a:t>định</a:t>
            </a:r>
            <a:r>
              <a:rPr lang="en-US" baseline="0" dirty="0"/>
              <a:t> </a:t>
            </a:r>
            <a:r>
              <a:rPr lang="en-US" baseline="0" dirty="0" err="1"/>
              <a:t>tâm</a:t>
            </a:r>
            <a:r>
              <a:rPr lang="en-US" baseline="0" dirty="0"/>
              <a:t> </a:t>
            </a:r>
            <a:r>
              <a:rPr lang="en-US" baseline="0" dirty="0" err="1"/>
              <a:t>của</a:t>
            </a:r>
            <a:r>
              <a:rPr lang="en-US" baseline="0" dirty="0"/>
              <a:t> </a:t>
            </a:r>
            <a:r>
              <a:rPr lang="en-US" baseline="0" dirty="0" err="1"/>
              <a:t>vùng</a:t>
            </a:r>
            <a:r>
              <a:rPr lang="en-US" baseline="0" dirty="0"/>
              <a:t>, </a:t>
            </a:r>
            <a:r>
              <a:rPr lang="en-US" baseline="0" dirty="0" err="1"/>
              <a:t>sau</a:t>
            </a:r>
            <a:r>
              <a:rPr lang="en-US" baseline="0" dirty="0"/>
              <a:t> </a:t>
            </a:r>
            <a:r>
              <a:rPr lang="en-US" baseline="0" dirty="0" err="1"/>
              <a:t>đó</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các</a:t>
            </a:r>
            <a:r>
              <a:rPr lang="en-US" baseline="0" dirty="0"/>
              <a:t> </a:t>
            </a:r>
            <a:r>
              <a:rPr lang="en-US" baseline="0" dirty="0" err="1"/>
              <a:t>phép</a:t>
            </a:r>
            <a:r>
              <a:rPr lang="en-US" baseline="0" dirty="0"/>
              <a:t> </a:t>
            </a:r>
            <a:r>
              <a:rPr lang="en-US" baseline="0" dirty="0" err="1"/>
              <a:t>toán</a:t>
            </a:r>
            <a:r>
              <a:rPr lang="en-US" baseline="0" dirty="0"/>
              <a:t> </a:t>
            </a:r>
            <a:r>
              <a:rPr lang="en-US" baseline="0" dirty="0" err="1"/>
              <a:t>trên</a:t>
            </a:r>
            <a:r>
              <a:rPr lang="en-US" baseline="0" dirty="0"/>
              <a:t> </a:t>
            </a:r>
            <a:r>
              <a:rPr lang="en-US" baseline="0" dirty="0" err="1"/>
              <a:t>mặt</a:t>
            </a:r>
            <a:r>
              <a:rPr lang="en-US" baseline="0" dirty="0"/>
              <a:t> </a:t>
            </a:r>
            <a:r>
              <a:rPr lang="en-US" baseline="0" dirty="0" err="1"/>
              <a:t>phẳng</a:t>
            </a:r>
            <a:r>
              <a:rPr lang="en-US" baseline="0" dirty="0"/>
              <a:t> </a:t>
            </a:r>
            <a:r>
              <a:rPr lang="en-US" baseline="0" dirty="0" err="1"/>
              <a:t>để</a:t>
            </a:r>
            <a:r>
              <a:rPr lang="en-US" baseline="0" dirty="0"/>
              <a:t> </a:t>
            </a:r>
            <a:r>
              <a:rPr lang="en-US" baseline="0" dirty="0" err="1"/>
              <a:t>kéo</a:t>
            </a:r>
            <a:r>
              <a:rPr lang="en-US" baseline="0" dirty="0"/>
              <a:t> </a:t>
            </a:r>
            <a:r>
              <a:rPr lang="en-US" baseline="0" dirty="0" err="1"/>
              <a:t>giãn</a:t>
            </a:r>
            <a:r>
              <a:rPr lang="en-US" baseline="0" dirty="0"/>
              <a:t> </a:t>
            </a:r>
            <a:r>
              <a:rPr lang="en-US" baseline="0" dirty="0" err="1"/>
              <a:t>các</a:t>
            </a:r>
            <a:r>
              <a:rPr lang="en-US" baseline="0" dirty="0"/>
              <a:t> </a:t>
            </a:r>
            <a:r>
              <a:rPr lang="en-US" baseline="0" dirty="0" err="1"/>
              <a:t>điểm</a:t>
            </a:r>
            <a:r>
              <a:rPr lang="en-US" baseline="0" dirty="0"/>
              <a:t> </a:t>
            </a:r>
            <a:r>
              <a:rPr lang="en-US" baseline="0" dirty="0" err="1"/>
              <a:t>này</a:t>
            </a:r>
            <a:r>
              <a:rPr lang="en-US" baseline="0" dirty="0"/>
              <a:t> </a:t>
            </a:r>
            <a:r>
              <a:rPr lang="en-US" baseline="0" dirty="0" err="1"/>
              <a:t>về</a:t>
            </a:r>
            <a:r>
              <a:rPr lang="en-US" baseline="0" dirty="0"/>
              <a:t> </a:t>
            </a:r>
            <a:r>
              <a:rPr lang="en-US" baseline="0" dirty="0" err="1"/>
              <a:t>phía</a:t>
            </a:r>
            <a:r>
              <a:rPr lang="en-US" baseline="0" dirty="0"/>
              <a:t> </a:t>
            </a:r>
            <a:r>
              <a:rPr lang="en-US" baseline="0" dirty="0" err="1"/>
              <a:t>ngoài</a:t>
            </a:r>
            <a:r>
              <a:rPr lang="en-US" baseline="0" dirty="0"/>
              <a:t>. </a:t>
            </a:r>
            <a:r>
              <a:rPr lang="en-US" baseline="0" dirty="0" err="1"/>
              <a:t>Cuối</a:t>
            </a:r>
            <a:r>
              <a:rPr lang="en-US" baseline="0" dirty="0"/>
              <a:t> </a:t>
            </a:r>
            <a:r>
              <a:rPr lang="en-US" baseline="0" dirty="0" err="1"/>
              <a:t>cùng</a:t>
            </a:r>
            <a:r>
              <a:rPr lang="en-US" baseline="0" dirty="0"/>
              <a:t> </a:t>
            </a:r>
            <a:r>
              <a:rPr lang="en-US" baseline="0" dirty="0" err="1"/>
              <a:t>chúng</a:t>
            </a:r>
            <a:r>
              <a:rPr lang="en-US" baseline="0" dirty="0"/>
              <a:t> ta </a:t>
            </a:r>
            <a:r>
              <a:rPr lang="en-US" baseline="0" dirty="0" err="1"/>
              <a:t>sẽ</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các</a:t>
            </a:r>
            <a:r>
              <a:rPr lang="en-US" baseline="0" dirty="0"/>
              <a:t> </a:t>
            </a:r>
            <a:r>
              <a:rPr lang="en-US" baseline="0" dirty="0" err="1"/>
              <a:t>điểm</a:t>
            </a:r>
            <a:r>
              <a:rPr lang="en-US" baseline="0" dirty="0"/>
              <a:t> </a:t>
            </a:r>
            <a:r>
              <a:rPr lang="en-US" baseline="0" dirty="0" err="1"/>
              <a:t>này</a:t>
            </a:r>
            <a:r>
              <a:rPr lang="en-US" baseline="0" dirty="0"/>
              <a:t> </a:t>
            </a:r>
            <a:r>
              <a:rPr lang="en-US" baseline="0" dirty="0" err="1"/>
              <a:t>để</a:t>
            </a:r>
            <a:r>
              <a:rPr lang="en-US" baseline="0" dirty="0"/>
              <a:t> </a:t>
            </a:r>
            <a:r>
              <a:rPr lang="en-US" baseline="0" dirty="0" err="1"/>
              <a:t>cắt</a:t>
            </a:r>
            <a:r>
              <a:rPr lang="en-US" baseline="0" dirty="0"/>
              <a:t> </a:t>
            </a:r>
            <a:r>
              <a:rPr lang="en-US" baseline="0" dirty="0" err="1"/>
              <a:t>và</a:t>
            </a:r>
            <a:r>
              <a:rPr lang="en-US" baseline="0" dirty="0"/>
              <a:t> </a:t>
            </a:r>
            <a:r>
              <a:rPr lang="en-US" baseline="0" dirty="0" err="1"/>
              <a:t>xoay</a:t>
            </a:r>
            <a:r>
              <a:rPr lang="en-US" baseline="0" dirty="0"/>
              <a:t>, </a:t>
            </a:r>
            <a:r>
              <a:rPr lang="en-US" baseline="0" dirty="0" err="1"/>
              <a:t>đưa</a:t>
            </a:r>
            <a:r>
              <a:rPr lang="en-US" baseline="0" dirty="0"/>
              <a:t> </a:t>
            </a:r>
            <a:r>
              <a:rPr lang="en-US" baseline="0" dirty="0" err="1"/>
              <a:t>hình</a:t>
            </a:r>
            <a:r>
              <a:rPr lang="en-US" baseline="0" dirty="0"/>
              <a:t> </a:t>
            </a:r>
            <a:r>
              <a:rPr lang="en-US" baseline="0" dirty="0" err="1"/>
              <a:t>ảnh</a:t>
            </a:r>
            <a:r>
              <a:rPr lang="en-US" baseline="0" dirty="0"/>
              <a:t> ban </a:t>
            </a:r>
            <a:r>
              <a:rPr lang="en-US" baseline="0" dirty="0" err="1"/>
              <a:t>đầu</a:t>
            </a:r>
            <a:r>
              <a:rPr lang="en-US" baseline="0" dirty="0"/>
              <a:t> </a:t>
            </a:r>
            <a:r>
              <a:rPr lang="en-US" baseline="0" dirty="0" err="1"/>
              <a:t>về</a:t>
            </a:r>
            <a:r>
              <a:rPr lang="en-US" baseline="0" dirty="0"/>
              <a:t> </a:t>
            </a:r>
            <a:r>
              <a:rPr lang="en-US" baseline="0" dirty="0" err="1"/>
              <a:t>dạng</a:t>
            </a:r>
            <a:r>
              <a:rPr lang="en-US" baseline="0" dirty="0"/>
              <a:t> </a:t>
            </a:r>
            <a:r>
              <a:rPr lang="en-US" baseline="0" dirty="0" err="1"/>
              <a:t>chuẩn</a:t>
            </a:r>
            <a:r>
              <a:rPr lang="en-US" baseline="0" dirty="0"/>
              <a:t> </a:t>
            </a:r>
            <a:r>
              <a:rPr lang="en-US" baseline="0" dirty="0" err="1"/>
              <a:t>hóa</a:t>
            </a:r>
            <a:r>
              <a:rPr lang="en-US" baseline="0" dirty="0"/>
              <a:t> </a:t>
            </a:r>
            <a:r>
              <a:rPr lang="en-US" baseline="0" dirty="0" err="1"/>
              <a:t>làm</a:t>
            </a:r>
            <a:r>
              <a:rPr lang="en-US" baseline="0" dirty="0"/>
              <a:t> </a:t>
            </a:r>
            <a:r>
              <a:rPr lang="en-US" baseline="0" dirty="0" err="1"/>
              <a:t>đầu</a:t>
            </a:r>
            <a:r>
              <a:rPr lang="en-US" baseline="0" dirty="0"/>
              <a:t> </a:t>
            </a:r>
            <a:r>
              <a:rPr lang="en-US" baseline="0" dirty="0" err="1"/>
              <a:t>vào</a:t>
            </a:r>
            <a:r>
              <a:rPr lang="en-US" baseline="0" dirty="0"/>
              <a:t> </a:t>
            </a:r>
            <a:r>
              <a:rPr lang="en-US" baseline="0" dirty="0" err="1"/>
              <a:t>cho</a:t>
            </a:r>
            <a:r>
              <a:rPr lang="en-US" baseline="0" dirty="0"/>
              <a:t> </a:t>
            </a:r>
            <a:r>
              <a:rPr lang="en-US" baseline="0" dirty="0" err="1"/>
              <a:t>bước</a:t>
            </a:r>
            <a:r>
              <a:rPr lang="en-US" baseline="0" dirty="0"/>
              <a:t> </a:t>
            </a:r>
            <a:r>
              <a:rPr lang="en-US" baseline="0" dirty="0" err="1"/>
              <a:t>tiếp</a:t>
            </a:r>
            <a:r>
              <a:rPr lang="en-US" baseline="0" dirty="0"/>
              <a:t> </a:t>
            </a:r>
            <a:r>
              <a:rPr lang="en-US" baseline="0" dirty="0" err="1"/>
              <a:t>theo</a:t>
            </a:r>
            <a:endParaRPr lang="en-US" dirty="0"/>
          </a:p>
        </p:txBody>
      </p:sp>
      <p:sp>
        <p:nvSpPr>
          <p:cNvPr id="4" name="Slide Number Placeholder 3"/>
          <p:cNvSpPr>
            <a:spLocks noGrp="1"/>
          </p:cNvSpPr>
          <p:nvPr>
            <p:ph type="sldNum" sz="quarter" idx="10"/>
          </p:nvPr>
        </p:nvSpPr>
        <p:spPr/>
        <p:txBody>
          <a:bodyPr/>
          <a:lstStyle/>
          <a:p>
            <a:fld id="{7BFAD980-00CE-6F4A-9FB7-7675EBEEB89E}" type="slidenum">
              <a:rPr lang="x-none" smtClean="0"/>
              <a:t>13</a:t>
            </a:fld>
            <a:endParaRPr lang="x-none"/>
          </a:p>
        </p:txBody>
      </p:sp>
    </p:spTree>
    <p:extLst>
      <p:ext uri="{BB962C8B-B14F-4D97-AF65-F5344CB8AC3E}">
        <p14:creationId xmlns:p14="http://schemas.microsoft.com/office/powerpoint/2010/main" val="3652539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effectLst/>
                <a:latin typeface="Times New Roman" panose="02020603050405020304" pitchFamily="18" charset="0"/>
                <a:ea typeface="Calibri" panose="020F0502020204030204" pitchFamily="34" charset="0"/>
              </a:rPr>
              <a:t>Tiếp</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theo</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chúng</a:t>
            </a:r>
            <a:r>
              <a:rPr lang="en-US" sz="1800" baseline="0" dirty="0">
                <a:solidFill>
                  <a:srgbClr val="000000"/>
                </a:solidFill>
                <a:effectLst/>
                <a:latin typeface="Times New Roman" panose="02020603050405020304" pitchFamily="18" charset="0"/>
                <a:ea typeface="Calibri" panose="020F0502020204030204" pitchFamily="34" charset="0"/>
              </a:rPr>
              <a:t> ta </a:t>
            </a:r>
            <a:r>
              <a:rPr lang="en-US" sz="1800" baseline="0" dirty="0" err="1">
                <a:solidFill>
                  <a:srgbClr val="000000"/>
                </a:solidFill>
                <a:effectLst/>
                <a:latin typeface="Times New Roman" panose="02020603050405020304" pitchFamily="18" charset="0"/>
                <a:ea typeface="Calibri" panose="020F0502020204030204" pitchFamily="34" charset="0"/>
              </a:rPr>
              <a:t>đến</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với</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bài</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toán</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thứ</a:t>
            </a:r>
            <a:r>
              <a:rPr lang="en-US" sz="1800" baseline="0" dirty="0">
                <a:solidFill>
                  <a:srgbClr val="000000"/>
                </a:solidFill>
                <a:effectLst/>
                <a:latin typeface="Times New Roman" panose="02020603050405020304" pitchFamily="18" charset="0"/>
                <a:ea typeface="Calibri" panose="020F0502020204030204" pitchFamily="34" charset="0"/>
              </a:rPr>
              <a:t> 2 </a:t>
            </a:r>
            <a:r>
              <a:rPr lang="en-US" sz="1800" baseline="0" dirty="0" err="1">
                <a:solidFill>
                  <a:srgbClr val="000000"/>
                </a:solidFill>
                <a:effectLst/>
                <a:latin typeface="Times New Roman" panose="02020603050405020304" pitchFamily="18" charset="0"/>
                <a:ea typeface="Calibri" panose="020F0502020204030204" pitchFamily="34" charset="0"/>
              </a:rPr>
              <a:t>là</a:t>
            </a:r>
            <a:r>
              <a:rPr lang="en-US" sz="1800" baseline="0" dirty="0">
                <a:solidFill>
                  <a:srgbClr val="000000"/>
                </a:solidFill>
                <a:effectLst/>
                <a:latin typeface="Times New Roman" panose="02020603050405020304" pitchFamily="18" charset="0"/>
                <a:ea typeface="Calibri" panose="020F0502020204030204" pitchFamily="34" charset="0"/>
              </a:rPr>
              <a:t> Detector.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bài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toán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này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em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đã</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đào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tạo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vùng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chứa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thông</a:t>
            </a:r>
            <a:r>
              <a:rPr lang="en-US" sz="1800" dirty="0">
                <a:solidFill>
                  <a:srgbClr val="000000"/>
                </a:solidFill>
                <a:effectLst/>
                <a:latin typeface="Times New Roman" panose="02020603050405020304" pitchFamily="18" charset="0"/>
                <a:ea typeface="Calibri" panose="020F0502020204030204" pitchFamily="34" charset="0"/>
              </a:rPr>
              <a:t> tin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ảnh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đã</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chuẩn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hóa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trường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thông</a:t>
            </a:r>
            <a:r>
              <a:rPr lang="en-US" sz="1800" dirty="0">
                <a:solidFill>
                  <a:srgbClr val="000000"/>
                </a:solidFill>
                <a:effectLst/>
                <a:latin typeface="Times New Roman" panose="02020603050405020304" pitchFamily="18" charset="0"/>
                <a:ea typeface="Calibri" panose="020F0502020204030204" pitchFamily="34" charset="0"/>
              </a:rPr>
              <a:t> tin </a:t>
            </a:r>
            <a:r>
              <a:rPr lang="en-US" sz="1800" dirty="0" err="1">
                <a:solidFill>
                  <a:srgbClr val="000000"/>
                </a:solidFill>
                <a:effectLst/>
                <a:latin typeface="Times New Roman" panose="02020603050405020304" pitchFamily="18" charset="0"/>
                <a:ea typeface="Calibri" panose="020F0502020204030204" pitchFamily="34" charset="0"/>
              </a:rPr>
              <a:t>cần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phát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hiện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biểu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diễn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bảng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Mỗi</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trường</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thông</a:t>
            </a:r>
            <a:r>
              <a:rPr lang="en-US" sz="1800" baseline="0" dirty="0">
                <a:solidFill>
                  <a:srgbClr val="000000"/>
                </a:solidFill>
                <a:effectLst/>
                <a:latin typeface="Times New Roman" panose="02020603050405020304" pitchFamily="18" charset="0"/>
                <a:ea typeface="Calibri" panose="020F0502020204030204" pitchFamily="34" charset="0"/>
              </a:rPr>
              <a:t> tin </a:t>
            </a:r>
            <a:r>
              <a:rPr lang="en-US" sz="1800" baseline="0" dirty="0" err="1">
                <a:solidFill>
                  <a:srgbClr val="000000"/>
                </a:solidFill>
                <a:effectLst/>
                <a:latin typeface="Times New Roman" panose="02020603050405020304" pitchFamily="18" charset="0"/>
                <a:ea typeface="Calibri" panose="020F0502020204030204" pitchFamily="34" charset="0"/>
              </a:rPr>
              <a:t>là</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một</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đối</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tượng</a:t>
            </a:r>
            <a:r>
              <a:rPr lang="en-US" sz="1800" baseline="0" dirty="0">
                <a:solidFill>
                  <a:srgbClr val="000000"/>
                </a:solidFill>
                <a:effectLst/>
                <a:latin typeface="Times New Roman" panose="02020603050405020304" pitchFamily="18" charset="0"/>
                <a:ea typeface="Calibri" panose="020F0502020204030204" pitchFamily="34" charset="0"/>
              </a:rPr>
              <a:t>.</a:t>
            </a:r>
            <a:r>
              <a:rPr lang="en-US" sz="1800" dirty="0">
                <a:solidFill>
                  <a:srgbClr val="000000"/>
                </a:solidFill>
                <a:effectLst/>
                <a:latin typeface="Times New Roman" panose="02020603050405020304" pitchFamily="18" charset="0"/>
                <a:ea typeface="Calibri" panose="020F0502020204030204" pitchFamily="34" charset="0"/>
              </a:rPr>
              <a:t> Ở </a:t>
            </a:r>
            <a:r>
              <a:rPr lang="en-US" sz="1800" dirty="0" err="1">
                <a:solidFill>
                  <a:srgbClr val="000000"/>
                </a:solidFill>
                <a:effectLst/>
                <a:latin typeface="Times New Roman" panose="02020603050405020304" pitchFamily="18" charset="0"/>
                <a:ea typeface="Calibri" panose="020F0502020204030204" pitchFamily="34" charset="0"/>
              </a:rPr>
              <a:t>đây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trường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thông</a:t>
            </a:r>
            <a:r>
              <a:rPr lang="en-US" sz="1800" dirty="0">
                <a:solidFill>
                  <a:srgbClr val="000000"/>
                </a:solidFill>
                <a:effectLst/>
                <a:latin typeface="Times New Roman" panose="02020603050405020304" pitchFamily="18" charset="0"/>
                <a:ea typeface="Calibri" panose="020F0502020204030204" pitchFamily="34" charset="0"/>
              </a:rPr>
              <a:t> tin </a:t>
            </a:r>
            <a:r>
              <a:rPr lang="en-US" sz="1800" dirty="0" err="1">
                <a:solidFill>
                  <a:srgbClr val="000000"/>
                </a:solidFill>
                <a:effectLst/>
                <a:latin typeface="Times New Roman" panose="02020603050405020304" pitchFamily="18" charset="0"/>
                <a:ea typeface="Calibri" panose="020F0502020204030204" pitchFamily="34" charset="0"/>
              </a:rPr>
              <a:t>Quê</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quán</a:t>
            </a:r>
            <a:r>
              <a:rPr lang="en-US" sz="1800" dirty="0">
                <a:solidFill>
                  <a:srgbClr val="000000"/>
                </a:solidFill>
                <a:effectLst/>
                <a:latin typeface="Times New Roman" panose="02020603050405020304" pitchFamily="18" charset="0"/>
                <a:ea typeface="Calibri" panose="020F0502020204030204" pitchFamily="34" charset="0"/>
              </a:rPr>
              <a:t> hay </a:t>
            </a:r>
            <a:r>
              <a:rPr lang="en-US" sz="1800" dirty="0" err="1">
                <a:solidFill>
                  <a:srgbClr val="000000"/>
                </a:solidFill>
                <a:effectLst/>
                <a:latin typeface="Times New Roman" panose="02020603050405020304" pitchFamily="18" charset="0"/>
                <a:ea typeface="Calibri" panose="020F0502020204030204" pitchFamily="34" charset="0"/>
              </a:rPr>
              <a:t>Nơi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thường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trú</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thường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2 </a:t>
            </a:r>
            <a:r>
              <a:rPr lang="en-US" sz="1800" dirty="0" err="1">
                <a:solidFill>
                  <a:srgbClr val="000000"/>
                </a:solidFill>
                <a:effectLst/>
                <a:latin typeface="Times New Roman" panose="02020603050405020304" pitchFamily="18" charset="0"/>
                <a:ea typeface="Calibri" panose="020F0502020204030204" pitchFamily="34" charset="0"/>
              </a:rPr>
              <a:t>dòng</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nên</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sẽ</a:t>
            </a:r>
            <a:r>
              <a:rPr lang="en-US" sz="1800" dirty="0">
                <a:solidFill>
                  <a:srgbClr val="000000"/>
                </a:solidFill>
                <a:effectLst/>
                <a:latin typeface="Times New Roman" panose="02020603050405020304" pitchFamily="18" charset="0"/>
                <a:ea typeface="Calibri" panose="020F0502020204030204" pitchFamily="34" charset="0"/>
              </a:rPr>
              <a:t> chia </a:t>
            </a:r>
            <a:r>
              <a:rPr lang="en-US" sz="1800" dirty="0" err="1">
                <a:solidFill>
                  <a:srgbClr val="000000"/>
                </a:solidFill>
                <a:effectLst/>
                <a:latin typeface="Times New Roman" panose="02020603050405020304" pitchFamily="18" charset="0"/>
                <a:ea typeface="Calibri" panose="020F0502020204030204" pitchFamily="34" charset="0"/>
              </a:rPr>
              <a:t>thành</a:t>
            </a:r>
            <a:r>
              <a:rPr lang="en-US" sz="1800" baseline="0" dirty="0">
                <a:solidFill>
                  <a:srgbClr val="000000"/>
                </a:solidFill>
                <a:effectLst/>
                <a:latin typeface="Times New Roman" panose="02020603050405020304" pitchFamily="18" charset="0"/>
                <a:ea typeface="Calibri" panose="020F0502020204030204" pitchFamily="34" charset="0"/>
              </a:rPr>
              <a:t> 2 </a:t>
            </a:r>
            <a:r>
              <a:rPr lang="en-US" sz="1800" baseline="0" dirty="0" err="1">
                <a:solidFill>
                  <a:srgbClr val="000000"/>
                </a:solidFill>
                <a:effectLst/>
                <a:latin typeface="Times New Roman" panose="02020603050405020304" pitchFamily="18" charset="0"/>
                <a:ea typeface="Calibri" panose="020F0502020204030204" pitchFamily="34" charset="0"/>
              </a:rPr>
              <a:t>đối</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tượng</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độc</a:t>
            </a:r>
            <a:r>
              <a:rPr lang="en-US" sz="1800" baseline="0" dirty="0">
                <a:solidFill>
                  <a:srgbClr val="000000"/>
                </a:solidFill>
                <a:effectLst/>
                <a:latin typeface="Times New Roman" panose="02020603050405020304" pitchFamily="18" charset="0"/>
                <a:ea typeface="Calibri" panose="020F0502020204030204" pitchFamily="34" charset="0"/>
              </a:rPr>
              <a:t> </a:t>
            </a:r>
            <a:r>
              <a:rPr lang="en-US" sz="1800" baseline="0" dirty="0" err="1">
                <a:solidFill>
                  <a:srgbClr val="000000"/>
                </a:solidFill>
                <a:effectLst/>
                <a:latin typeface="Times New Roman" panose="02020603050405020304" pitchFamily="18" charset="0"/>
                <a:ea typeface="Calibri" panose="020F0502020204030204" pitchFamily="34" charset="0"/>
              </a:rPr>
              <a:t>lập</a:t>
            </a:r>
            <a:r>
              <a:rPr lang="en-US" sz="1800" baseline="0" dirty="0">
                <a:solidFill>
                  <a:srgbClr val="000000"/>
                </a:solidFill>
                <a:effectLst/>
                <a:latin typeface="Times New Roman" panose="02020603050405020304" pitchFamily="18" charset="0"/>
                <a:ea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14</a:t>
            </a:fld>
            <a:endParaRPr lang="x-none"/>
          </a:p>
        </p:txBody>
      </p:sp>
    </p:spTree>
    <p:extLst>
      <p:ext uri="{BB962C8B-B14F-4D97-AF65-F5344CB8AC3E}">
        <p14:creationId xmlns:p14="http://schemas.microsoft.com/office/powerpoint/2010/main" val="215143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Để</a:t>
            </a:r>
            <a:r>
              <a:rPr lang="en-US" dirty="0"/>
              <a:t> </a:t>
            </a:r>
            <a:r>
              <a:rPr lang="en-US" dirty="0" err="1"/>
              <a:t>tìm</a:t>
            </a:r>
            <a:r>
              <a:rPr lang="en-US" dirty="0"/>
              <a:t> </a:t>
            </a:r>
            <a:r>
              <a:rPr lang="en-US" dirty="0" err="1"/>
              <a:t>được</a:t>
            </a:r>
            <a:r>
              <a:rPr lang="en-US" dirty="0"/>
              <a:t> bounding box </a:t>
            </a:r>
            <a:r>
              <a:rPr lang="en-US" dirty="0" err="1"/>
              <a:t>cho</a:t>
            </a:r>
            <a:r>
              <a:rPr lang="en-US" dirty="0"/>
              <a:t> </a:t>
            </a:r>
            <a:r>
              <a:rPr lang="en-US" dirty="0" err="1"/>
              <a:t>vật</a:t>
            </a:r>
            <a:r>
              <a:rPr lang="en-US" dirty="0"/>
              <a:t> </a:t>
            </a:r>
            <a:r>
              <a:rPr lang="en-US" dirty="0" err="1"/>
              <a:t>thể</a:t>
            </a:r>
            <a:r>
              <a:rPr lang="en-US" dirty="0"/>
              <a:t>, </a:t>
            </a:r>
            <a:r>
              <a:rPr lang="en-US" dirty="0" err="1"/>
              <a:t>mô</a:t>
            </a:r>
            <a:r>
              <a:rPr lang="en-US" baseline="0" dirty="0"/>
              <a:t> </a:t>
            </a:r>
            <a:r>
              <a:rPr lang="en-US" baseline="0" dirty="0" err="1"/>
              <a:t>hình</a:t>
            </a:r>
            <a:r>
              <a:rPr lang="en-US" baseline="0" dirty="0"/>
              <a:t> </a:t>
            </a:r>
            <a:r>
              <a:rPr lang="en-US" dirty="0"/>
              <a:t>YOLO </a:t>
            </a:r>
            <a:r>
              <a:rPr lang="en-US" dirty="0" err="1"/>
              <a:t>sẽ</a:t>
            </a:r>
            <a:r>
              <a:rPr lang="en-US" dirty="0"/>
              <a:t> </a:t>
            </a:r>
            <a:r>
              <a:rPr lang="en-US" dirty="0" err="1"/>
              <a:t>cần</a:t>
            </a:r>
            <a:r>
              <a:rPr lang="en-US" dirty="0"/>
              <a:t> </a:t>
            </a:r>
            <a:r>
              <a:rPr lang="en-US" dirty="0" err="1"/>
              <a:t>các</a:t>
            </a:r>
            <a:r>
              <a:rPr lang="en-US" dirty="0"/>
              <a:t> anchor box </a:t>
            </a:r>
            <a:r>
              <a:rPr lang="en-US" dirty="0" err="1"/>
              <a:t>để</a:t>
            </a:r>
            <a:r>
              <a:rPr lang="en-US" dirty="0"/>
              <a:t> </a:t>
            </a:r>
            <a:r>
              <a:rPr lang="en-US" dirty="0" err="1"/>
              <a:t>làm</a:t>
            </a:r>
            <a:r>
              <a:rPr lang="en-US" dirty="0"/>
              <a:t> </a:t>
            </a:r>
            <a:r>
              <a:rPr lang="en-US" dirty="0" err="1"/>
              <a:t>cơ</a:t>
            </a:r>
            <a:r>
              <a:rPr lang="en-US" dirty="0"/>
              <a:t> </a:t>
            </a:r>
            <a:r>
              <a:rPr lang="en-US" dirty="0" err="1"/>
              <a:t>sở</a:t>
            </a:r>
            <a:r>
              <a:rPr lang="en-US" dirty="0"/>
              <a:t> </a:t>
            </a:r>
            <a:r>
              <a:rPr lang="en-US" dirty="0" err="1"/>
              <a:t>ước</a:t>
            </a:r>
            <a:r>
              <a:rPr lang="en-US" dirty="0"/>
              <a:t> </a:t>
            </a:r>
            <a:r>
              <a:rPr lang="en-US" dirty="0" err="1"/>
              <a:t>lượng</a:t>
            </a:r>
            <a:r>
              <a:rPr lang="en-US" dirty="0"/>
              <a:t>. </a:t>
            </a:r>
            <a:r>
              <a:rPr lang="en-US" dirty="0" err="1"/>
              <a:t>Những</a:t>
            </a:r>
            <a:r>
              <a:rPr lang="en-US" dirty="0"/>
              <a:t> anchor box </a:t>
            </a:r>
            <a:r>
              <a:rPr lang="en-US" dirty="0" err="1"/>
              <a:t>này</a:t>
            </a:r>
            <a:r>
              <a:rPr lang="en-US" dirty="0"/>
              <a:t> </a:t>
            </a:r>
            <a:r>
              <a:rPr lang="en-US" dirty="0" err="1"/>
              <a:t>sẽ</a:t>
            </a:r>
            <a:r>
              <a:rPr lang="en-US" dirty="0"/>
              <a:t> </a:t>
            </a:r>
            <a:r>
              <a:rPr lang="en-US" dirty="0" err="1"/>
              <a:t>được</a:t>
            </a:r>
            <a:r>
              <a:rPr lang="en-US" dirty="0"/>
              <a:t> </a:t>
            </a:r>
            <a:r>
              <a:rPr lang="en-US" dirty="0" err="1"/>
              <a:t>xác</a:t>
            </a:r>
            <a:r>
              <a:rPr lang="en-US" dirty="0"/>
              <a:t> </a:t>
            </a:r>
            <a:r>
              <a:rPr lang="en-US" dirty="0" err="1"/>
              <a:t>định</a:t>
            </a:r>
            <a:r>
              <a:rPr lang="en-US" dirty="0"/>
              <a:t> </a:t>
            </a:r>
            <a:r>
              <a:rPr lang="en-US" dirty="0" err="1"/>
              <a:t>trước</a:t>
            </a:r>
            <a:r>
              <a:rPr lang="en-US" dirty="0"/>
              <a:t> </a:t>
            </a:r>
            <a:r>
              <a:rPr lang="en-US" dirty="0" err="1"/>
              <a:t>và</a:t>
            </a:r>
            <a:r>
              <a:rPr lang="en-US" dirty="0"/>
              <a:t> bao </a:t>
            </a:r>
            <a:r>
              <a:rPr lang="en-US" dirty="0" err="1"/>
              <a:t>quanh</a:t>
            </a:r>
            <a:r>
              <a:rPr lang="en-US" dirty="0"/>
              <a:t> </a:t>
            </a:r>
            <a:r>
              <a:rPr lang="en-US" dirty="0" err="1"/>
              <a:t>vật</a:t>
            </a:r>
            <a:r>
              <a:rPr lang="en-US" dirty="0"/>
              <a:t> </a:t>
            </a:r>
            <a:r>
              <a:rPr lang="en-US" dirty="0" err="1"/>
              <a:t>thể</a:t>
            </a:r>
            <a:r>
              <a:rPr lang="en-US" dirty="0"/>
              <a:t> </a:t>
            </a:r>
            <a:r>
              <a:rPr lang="en-US" dirty="0" err="1"/>
              <a:t>một</a:t>
            </a:r>
            <a:r>
              <a:rPr lang="en-US" dirty="0"/>
              <a:t> </a:t>
            </a:r>
            <a:r>
              <a:rPr lang="en-US" dirty="0" err="1"/>
              <a:t>cách</a:t>
            </a:r>
            <a:r>
              <a:rPr lang="en-US" dirty="0"/>
              <a:t> </a:t>
            </a:r>
            <a:r>
              <a:rPr lang="en-US" dirty="0" err="1"/>
              <a:t>tương</a:t>
            </a:r>
            <a:r>
              <a:rPr lang="en-US" dirty="0"/>
              <a:t> </a:t>
            </a:r>
            <a:r>
              <a:rPr lang="en-US" dirty="0" err="1"/>
              <a:t>đối</a:t>
            </a:r>
            <a:r>
              <a:rPr lang="en-US" dirty="0"/>
              <a:t> </a:t>
            </a:r>
            <a:r>
              <a:rPr lang="en-US" dirty="0" err="1"/>
              <a:t>chính</a:t>
            </a:r>
            <a:r>
              <a:rPr lang="en-US" dirty="0"/>
              <a:t> </a:t>
            </a:r>
            <a:r>
              <a:rPr lang="en-US" dirty="0" err="1"/>
              <a:t>xác</a:t>
            </a:r>
            <a:r>
              <a:rPr lang="en-US" dirty="0"/>
              <a:t>.</a:t>
            </a:r>
          </a:p>
          <a:p>
            <a:pPr marL="171450" indent="-171450">
              <a:buFontTx/>
              <a:buChar char="-"/>
            </a:pPr>
            <a:r>
              <a:rPr lang="en-US" dirty="0" err="1"/>
              <a:t>Ví</a:t>
            </a:r>
            <a:r>
              <a:rPr lang="en-US" dirty="0"/>
              <a:t> </a:t>
            </a:r>
            <a:r>
              <a:rPr lang="en-US" dirty="0" err="1"/>
              <a:t>dụ</a:t>
            </a:r>
            <a:r>
              <a:rPr lang="en-US" dirty="0"/>
              <a:t> ở </a:t>
            </a:r>
            <a:r>
              <a:rPr lang="en-US" dirty="0" err="1"/>
              <a:t>hình</a:t>
            </a:r>
            <a:r>
              <a:rPr lang="en-US" dirty="0"/>
              <a:t> </a:t>
            </a:r>
            <a:r>
              <a:rPr lang="en-US" dirty="0" err="1"/>
              <a:t>này</a:t>
            </a:r>
            <a:r>
              <a:rPr lang="en-US" dirty="0"/>
              <a:t>, </a:t>
            </a:r>
            <a:r>
              <a:rPr lang="en-US" dirty="0" err="1"/>
              <a:t>từ</a:t>
            </a:r>
            <a:r>
              <a:rPr lang="en-US" dirty="0"/>
              <a:t> cell I ta </a:t>
            </a:r>
            <a:r>
              <a:rPr lang="en-US" dirty="0" err="1"/>
              <a:t>xác</a:t>
            </a:r>
            <a:r>
              <a:rPr lang="en-US" dirty="0"/>
              <a:t> </a:t>
            </a:r>
            <a:r>
              <a:rPr lang="en-US" dirty="0" err="1"/>
              <a:t>định</a:t>
            </a:r>
            <a:r>
              <a:rPr lang="en-US" dirty="0"/>
              <a:t> </a:t>
            </a:r>
            <a:r>
              <a:rPr lang="en-US" dirty="0" err="1"/>
              <a:t>được</a:t>
            </a:r>
            <a:r>
              <a:rPr lang="en-US" dirty="0"/>
              <a:t> 3 anchor box </a:t>
            </a:r>
            <a:r>
              <a:rPr lang="en-US" dirty="0" err="1"/>
              <a:t>viền</a:t>
            </a:r>
            <a:r>
              <a:rPr lang="en-US" dirty="0"/>
              <a:t> </a:t>
            </a:r>
            <a:r>
              <a:rPr lang="en-US" dirty="0" err="1"/>
              <a:t>xanh</a:t>
            </a:r>
            <a:r>
              <a:rPr lang="en-US" dirty="0"/>
              <a:t>, </a:t>
            </a:r>
            <a:r>
              <a:rPr lang="en-US" dirty="0" err="1"/>
              <a:t>cả</a:t>
            </a:r>
            <a:r>
              <a:rPr lang="en-US" dirty="0"/>
              <a:t> 3 anchor box </a:t>
            </a:r>
            <a:r>
              <a:rPr lang="en-US" dirty="0" err="1"/>
              <a:t>này</a:t>
            </a:r>
            <a:r>
              <a:rPr lang="en-US" dirty="0"/>
              <a:t> </a:t>
            </a:r>
            <a:r>
              <a:rPr lang="en-US" dirty="0" err="1"/>
              <a:t>đều</a:t>
            </a:r>
            <a:r>
              <a:rPr lang="en-US" dirty="0"/>
              <a:t> </a:t>
            </a:r>
            <a:r>
              <a:rPr lang="en-US" dirty="0" err="1"/>
              <a:t>giao</a:t>
            </a:r>
            <a:r>
              <a:rPr lang="en-US" dirty="0"/>
              <a:t> </a:t>
            </a:r>
            <a:r>
              <a:rPr lang="en-US" dirty="0" err="1"/>
              <a:t>nhau</a:t>
            </a:r>
            <a:r>
              <a:rPr lang="en-US" dirty="0"/>
              <a:t> </a:t>
            </a:r>
            <a:r>
              <a:rPr lang="en-US" dirty="0" err="1"/>
              <a:t>với</a:t>
            </a:r>
            <a:r>
              <a:rPr lang="en-US" dirty="0"/>
              <a:t> bounding box </a:t>
            </a:r>
            <a:r>
              <a:rPr lang="en-US" dirty="0" err="1"/>
              <a:t>của</a:t>
            </a:r>
            <a:r>
              <a:rPr lang="en-US" dirty="0"/>
              <a:t> </a:t>
            </a:r>
            <a:r>
              <a:rPr lang="en-US" dirty="0" err="1"/>
              <a:t>vật</a:t>
            </a:r>
            <a:r>
              <a:rPr lang="en-US" dirty="0"/>
              <a:t> </a:t>
            </a:r>
            <a:r>
              <a:rPr lang="en-US" dirty="0" err="1"/>
              <a:t>thể</a:t>
            </a:r>
            <a:r>
              <a:rPr lang="en-US" dirty="0"/>
              <a:t>. </a:t>
            </a:r>
            <a:r>
              <a:rPr lang="en-US" dirty="0" err="1"/>
              <a:t>Tuy</a:t>
            </a:r>
            <a:r>
              <a:rPr lang="en-US" dirty="0"/>
              <a:t> </a:t>
            </a:r>
            <a:r>
              <a:rPr lang="en-US" dirty="0" err="1"/>
              <a:t>nhiên</a:t>
            </a:r>
            <a:r>
              <a:rPr lang="en-US" dirty="0"/>
              <a:t> </a:t>
            </a:r>
            <a:r>
              <a:rPr lang="en-US" dirty="0" err="1"/>
              <a:t>chỉ</a:t>
            </a:r>
            <a:r>
              <a:rPr lang="en-US" dirty="0"/>
              <a:t> anchor box </a:t>
            </a:r>
            <a:r>
              <a:rPr lang="en-US" dirty="0" err="1"/>
              <a:t>có</a:t>
            </a:r>
            <a:r>
              <a:rPr lang="en-US" dirty="0"/>
              <a:t> </a:t>
            </a:r>
            <a:r>
              <a:rPr lang="en-US" dirty="0" err="1"/>
              <a:t>đường</a:t>
            </a:r>
            <a:r>
              <a:rPr lang="en-US" dirty="0"/>
              <a:t> </a:t>
            </a:r>
            <a:r>
              <a:rPr lang="en-US" dirty="0" err="1"/>
              <a:t>viền</a:t>
            </a:r>
            <a:r>
              <a:rPr lang="en-US" dirty="0"/>
              <a:t> </a:t>
            </a:r>
            <a:r>
              <a:rPr lang="en-US" dirty="0" err="1"/>
              <a:t>màu</a:t>
            </a:r>
            <a:r>
              <a:rPr lang="en-US" dirty="0"/>
              <a:t> </a:t>
            </a:r>
            <a:r>
              <a:rPr lang="en-US" dirty="0" err="1"/>
              <a:t>xanh</a:t>
            </a:r>
            <a:r>
              <a:rPr lang="en-US" dirty="0"/>
              <a:t> </a:t>
            </a:r>
            <a:r>
              <a:rPr lang="en-US" dirty="0" err="1"/>
              <a:t>dầy</a:t>
            </a:r>
            <a:r>
              <a:rPr lang="en-US" dirty="0"/>
              <a:t> </a:t>
            </a:r>
            <a:r>
              <a:rPr lang="en-US" dirty="0" err="1"/>
              <a:t>nhất</a:t>
            </a:r>
            <a:r>
              <a:rPr lang="en-US" dirty="0"/>
              <a:t> </a:t>
            </a:r>
            <a:r>
              <a:rPr lang="en-US" dirty="0" err="1"/>
              <a:t>được</a:t>
            </a:r>
            <a:r>
              <a:rPr lang="en-US" dirty="0"/>
              <a:t> </a:t>
            </a:r>
            <a:r>
              <a:rPr lang="en-US" dirty="0" err="1"/>
              <a:t>chọn</a:t>
            </a:r>
            <a:r>
              <a:rPr lang="en-US" dirty="0"/>
              <a:t> </a:t>
            </a:r>
            <a:r>
              <a:rPr lang="en-US" dirty="0" err="1"/>
              <a:t>bởi</a:t>
            </a:r>
            <a:r>
              <a:rPr lang="en-US" dirty="0"/>
              <a:t> </a:t>
            </a:r>
            <a:r>
              <a:rPr lang="en-US" dirty="0" err="1"/>
              <a:t>vì</a:t>
            </a:r>
            <a:r>
              <a:rPr lang="en-US" dirty="0"/>
              <a:t> </a:t>
            </a:r>
            <a:r>
              <a:rPr lang="en-US" dirty="0" err="1"/>
              <a:t>tỷ</a:t>
            </a:r>
            <a:r>
              <a:rPr lang="en-US" dirty="0"/>
              <a:t> </a:t>
            </a:r>
            <a:r>
              <a:rPr lang="en-US" dirty="0" err="1"/>
              <a:t>lệ</a:t>
            </a:r>
            <a:r>
              <a:rPr lang="en-US" dirty="0"/>
              <a:t> overlap </a:t>
            </a:r>
            <a:r>
              <a:rPr lang="en-US" dirty="0" err="1"/>
              <a:t>của</a:t>
            </a:r>
            <a:r>
              <a:rPr lang="en-US" dirty="0"/>
              <a:t> </a:t>
            </a:r>
            <a:r>
              <a:rPr lang="en-US" dirty="0" err="1"/>
              <a:t>nó</a:t>
            </a:r>
            <a:r>
              <a:rPr lang="en-US" dirty="0"/>
              <a:t> </a:t>
            </a:r>
            <a:r>
              <a:rPr lang="en-US" dirty="0" err="1"/>
              <a:t>với</a:t>
            </a:r>
            <a:r>
              <a:rPr lang="en-US" dirty="0"/>
              <a:t> </a:t>
            </a:r>
            <a:r>
              <a:rPr lang="en-US" dirty="0" err="1"/>
              <a:t>hộp</a:t>
            </a:r>
            <a:r>
              <a:rPr lang="en-US" dirty="0"/>
              <a:t> </a:t>
            </a:r>
            <a:r>
              <a:rPr lang="en-US" dirty="0" err="1"/>
              <a:t>thực</a:t>
            </a:r>
            <a:r>
              <a:rPr lang="en-US" dirty="0"/>
              <a:t> </a:t>
            </a:r>
            <a:r>
              <a:rPr lang="en-US" dirty="0" err="1"/>
              <a:t>tế</a:t>
            </a:r>
            <a:r>
              <a:rPr lang="en-US" dirty="0"/>
              <a:t> </a:t>
            </a:r>
            <a:r>
              <a:rPr lang="en-US" dirty="0" err="1"/>
              <a:t>của</a:t>
            </a:r>
            <a:r>
              <a:rPr lang="en-US" dirty="0"/>
              <a:t> </a:t>
            </a:r>
            <a:r>
              <a:rPr lang="en-US" dirty="0" err="1"/>
              <a:t>đối</a:t>
            </a:r>
            <a:r>
              <a:rPr lang="en-US" dirty="0"/>
              <a:t> </a:t>
            </a:r>
            <a:r>
              <a:rPr lang="en-US" dirty="0" err="1"/>
              <a:t>tượng</a:t>
            </a:r>
            <a:r>
              <a:rPr lang="en-US" dirty="0"/>
              <a:t> </a:t>
            </a:r>
            <a:r>
              <a:rPr lang="en-US" dirty="0" err="1"/>
              <a:t>là</a:t>
            </a:r>
            <a:r>
              <a:rPr lang="en-US" dirty="0"/>
              <a:t> </a:t>
            </a:r>
            <a:r>
              <a:rPr lang="en-US" dirty="0" err="1"/>
              <a:t>lớn</a:t>
            </a:r>
            <a:r>
              <a:rPr lang="en-US" dirty="0"/>
              <a:t> </a:t>
            </a:r>
            <a:r>
              <a:rPr lang="en-US" dirty="0" err="1"/>
              <a:t>nhất</a:t>
            </a:r>
            <a:r>
              <a:rPr lang="en-US" dirty="0"/>
              <a:t>. </a:t>
            </a:r>
          </a:p>
          <a:p>
            <a:pPr marL="171450" indent="-171450">
              <a:buFontTx/>
              <a:buChar char="-"/>
            </a:pPr>
            <a:r>
              <a:rPr lang="en-US" dirty="0" err="1"/>
              <a:t>Thông</a:t>
            </a:r>
            <a:r>
              <a:rPr lang="en-US" baseline="0" dirty="0"/>
              <a:t> </a:t>
            </a:r>
            <a:r>
              <a:rPr lang="en-US" baseline="0" dirty="0" err="1"/>
              <a:t>thường</a:t>
            </a:r>
            <a:r>
              <a:rPr lang="en-US" baseline="0" dirty="0"/>
              <a:t> </a:t>
            </a:r>
            <a:r>
              <a:rPr lang="en-US" baseline="0" dirty="0" err="1"/>
              <a:t>sẽ</a:t>
            </a:r>
            <a:r>
              <a:rPr lang="en-US" baseline="0" dirty="0"/>
              <a:t> </a:t>
            </a:r>
            <a:r>
              <a:rPr lang="en-US" baseline="0" dirty="0" err="1"/>
              <a:t>không</a:t>
            </a:r>
            <a:r>
              <a:rPr lang="en-US" baseline="0" dirty="0"/>
              <a:t> </a:t>
            </a:r>
            <a:r>
              <a:rPr lang="en-US" baseline="0" dirty="0" err="1"/>
              <a:t>cần</a:t>
            </a:r>
            <a:r>
              <a:rPr lang="en-US" baseline="0" dirty="0"/>
              <a:t> </a:t>
            </a:r>
            <a:r>
              <a:rPr lang="en-US" baseline="0" dirty="0" err="1"/>
              <a:t>sửa</a:t>
            </a:r>
            <a:r>
              <a:rPr lang="en-US" baseline="0" dirty="0"/>
              <a:t> </a:t>
            </a:r>
            <a:r>
              <a:rPr lang="en-US" baseline="0" dirty="0" err="1"/>
              <a:t>đổi</a:t>
            </a:r>
            <a:r>
              <a:rPr lang="en-US" baseline="0" dirty="0"/>
              <a:t> </a:t>
            </a:r>
            <a:r>
              <a:rPr lang="en-US" baseline="0" dirty="0" err="1"/>
              <a:t>các</a:t>
            </a:r>
            <a:r>
              <a:rPr lang="en-US" baseline="0" dirty="0"/>
              <a:t> anchor box </a:t>
            </a:r>
            <a:r>
              <a:rPr lang="en-US" baseline="0" dirty="0" err="1"/>
              <a:t>này</a:t>
            </a:r>
            <a:r>
              <a:rPr lang="en-US" baseline="0" dirty="0"/>
              <a:t> </a:t>
            </a:r>
            <a:r>
              <a:rPr lang="en-US" baseline="0" dirty="0" err="1"/>
              <a:t>tuy</a:t>
            </a:r>
            <a:r>
              <a:rPr lang="en-US" baseline="0" dirty="0"/>
              <a:t> </a:t>
            </a:r>
            <a:r>
              <a:rPr lang="en-US" baseline="0" dirty="0" err="1"/>
              <a:t>nhiên</a:t>
            </a:r>
            <a:r>
              <a:rPr lang="en-US" baseline="0" dirty="0"/>
              <a:t> </a:t>
            </a:r>
            <a:r>
              <a:rPr lang="en-US" baseline="0" dirty="0" err="1"/>
              <a:t>đối</a:t>
            </a:r>
            <a:r>
              <a:rPr lang="en-US" baseline="0" dirty="0"/>
              <a:t> </a:t>
            </a:r>
            <a:r>
              <a:rPr lang="en-US" baseline="0" dirty="0" err="1"/>
              <a:t>tượng</a:t>
            </a:r>
            <a:r>
              <a:rPr lang="en-US" baseline="0" dirty="0"/>
              <a:t> </a:t>
            </a:r>
            <a:r>
              <a:rPr lang="en-US" baseline="0" dirty="0" err="1"/>
              <a:t>mà</a:t>
            </a:r>
            <a:r>
              <a:rPr lang="en-US" baseline="0" dirty="0"/>
              <a:t> ta </a:t>
            </a:r>
            <a:r>
              <a:rPr lang="en-US" baseline="0" dirty="0" err="1"/>
              <a:t>cần</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là</a:t>
            </a:r>
            <a:r>
              <a:rPr lang="en-US" baseline="0" dirty="0"/>
              <a:t> </a:t>
            </a:r>
            <a:r>
              <a:rPr lang="en-US" baseline="0" dirty="0" err="1"/>
              <a:t>nội</a:t>
            </a:r>
            <a:r>
              <a:rPr lang="en-US" baseline="0" dirty="0"/>
              <a:t> dung </a:t>
            </a:r>
            <a:r>
              <a:rPr lang="en-US" baseline="0" dirty="0" err="1"/>
              <a:t>của</a:t>
            </a:r>
            <a:r>
              <a:rPr lang="en-US" baseline="0" dirty="0"/>
              <a:t> </a:t>
            </a:r>
            <a:r>
              <a:rPr lang="en-US" baseline="0" dirty="0" err="1"/>
              <a:t>các</a:t>
            </a:r>
            <a:r>
              <a:rPr lang="en-US" baseline="0" dirty="0"/>
              <a:t> </a:t>
            </a:r>
            <a:r>
              <a:rPr lang="en-US" baseline="0" dirty="0" err="1"/>
              <a:t>trường</a:t>
            </a:r>
            <a:r>
              <a:rPr lang="en-US" baseline="0" dirty="0"/>
              <a:t> </a:t>
            </a:r>
            <a:r>
              <a:rPr lang="en-US" baseline="0" dirty="0" err="1"/>
              <a:t>thông</a:t>
            </a:r>
            <a:r>
              <a:rPr lang="en-US" baseline="0" dirty="0"/>
              <a:t> tin </a:t>
            </a:r>
            <a:r>
              <a:rPr lang="en-US" baseline="0" dirty="0" err="1"/>
              <a:t>có</a:t>
            </a:r>
            <a:r>
              <a:rPr lang="en-US" baseline="0" dirty="0"/>
              <a:t> </a:t>
            </a:r>
            <a:r>
              <a:rPr lang="en-US" baseline="0" dirty="0" err="1"/>
              <a:t>chiều</a:t>
            </a:r>
            <a:r>
              <a:rPr lang="en-US" baseline="0" dirty="0"/>
              <a:t> </a:t>
            </a:r>
            <a:r>
              <a:rPr lang="en-US" baseline="0" dirty="0" err="1"/>
              <a:t>dài</a:t>
            </a:r>
            <a:r>
              <a:rPr lang="en-US" baseline="0" dirty="0"/>
              <a:t> </a:t>
            </a:r>
            <a:r>
              <a:rPr lang="en-US" baseline="0" dirty="0" err="1"/>
              <a:t>lớn</a:t>
            </a:r>
            <a:r>
              <a:rPr lang="en-US" baseline="0" dirty="0"/>
              <a:t> </a:t>
            </a:r>
            <a:r>
              <a:rPr lang="en-US" baseline="0" dirty="0" err="1"/>
              <a:t>hơn</a:t>
            </a:r>
            <a:r>
              <a:rPr lang="en-US" baseline="0" dirty="0"/>
              <a:t> </a:t>
            </a:r>
            <a:r>
              <a:rPr lang="en-US" baseline="0" dirty="0" err="1"/>
              <a:t>nhiều</a:t>
            </a:r>
            <a:r>
              <a:rPr lang="en-US" baseline="0" dirty="0"/>
              <a:t> </a:t>
            </a:r>
            <a:r>
              <a:rPr lang="en-US" baseline="0" dirty="0" err="1"/>
              <a:t>lần</a:t>
            </a:r>
            <a:r>
              <a:rPr lang="en-US" baseline="0" dirty="0"/>
              <a:t> so </a:t>
            </a:r>
            <a:r>
              <a:rPr lang="en-US" baseline="0" dirty="0" err="1"/>
              <a:t>với</a:t>
            </a:r>
            <a:r>
              <a:rPr lang="en-US" baseline="0" dirty="0"/>
              <a:t> </a:t>
            </a:r>
            <a:r>
              <a:rPr lang="en-US" baseline="0" dirty="0" err="1"/>
              <a:t>chiều</a:t>
            </a:r>
            <a:r>
              <a:rPr lang="en-US" baseline="0" dirty="0"/>
              <a:t> </a:t>
            </a:r>
            <a:r>
              <a:rPr lang="en-US" baseline="0" dirty="0" err="1"/>
              <a:t>rộng</a:t>
            </a:r>
            <a:r>
              <a:rPr lang="en-US" baseline="0" dirty="0"/>
              <a:t>, do </a:t>
            </a:r>
            <a:r>
              <a:rPr lang="en-US" baseline="0" dirty="0" err="1"/>
              <a:t>đó</a:t>
            </a:r>
            <a:r>
              <a:rPr lang="en-US" baseline="0" dirty="0"/>
              <a:t> </a:t>
            </a:r>
            <a:r>
              <a:rPr lang="en-US" baseline="0" dirty="0" err="1"/>
              <a:t>nên</a:t>
            </a:r>
            <a:r>
              <a:rPr lang="en-US" baseline="0" dirty="0"/>
              <a:t> </a:t>
            </a:r>
            <a:r>
              <a:rPr lang="en-US" baseline="0" dirty="0" err="1"/>
              <a:t>em</a:t>
            </a:r>
            <a:r>
              <a:rPr lang="en-US" baseline="0" dirty="0"/>
              <a:t> </a:t>
            </a:r>
            <a:r>
              <a:rPr lang="en-US" baseline="0" dirty="0" err="1"/>
              <a:t>đã</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thuật</a:t>
            </a:r>
            <a:r>
              <a:rPr lang="en-US" baseline="0" dirty="0"/>
              <a:t> </a:t>
            </a:r>
            <a:r>
              <a:rPr lang="en-US" baseline="0" dirty="0" err="1"/>
              <a:t>toán</a:t>
            </a:r>
            <a:r>
              <a:rPr lang="en-US" baseline="0" dirty="0"/>
              <a:t> K-means </a:t>
            </a:r>
            <a:r>
              <a:rPr lang="en-US" baseline="0" dirty="0" err="1"/>
              <a:t>để</a:t>
            </a:r>
            <a:r>
              <a:rPr lang="en-US" baseline="0" dirty="0"/>
              <a:t> </a:t>
            </a:r>
            <a:r>
              <a:rPr lang="en-US" baseline="0" dirty="0" err="1"/>
              <a:t>tìm</a:t>
            </a:r>
            <a:r>
              <a:rPr lang="en-US" baseline="0" dirty="0"/>
              <a:t> </a:t>
            </a:r>
            <a:r>
              <a:rPr lang="en-US" baseline="0" dirty="0" err="1"/>
              <a:t>lại</a:t>
            </a:r>
            <a:r>
              <a:rPr lang="en-US" baseline="0" dirty="0"/>
              <a:t> </a:t>
            </a:r>
            <a:r>
              <a:rPr lang="en-US" baseline="0" dirty="0" err="1"/>
              <a:t>các</a:t>
            </a:r>
            <a:r>
              <a:rPr lang="en-US" baseline="0" dirty="0"/>
              <a:t> </a:t>
            </a:r>
            <a:r>
              <a:rPr lang="en-US" baseline="0" dirty="0" err="1"/>
              <a:t>kích</a:t>
            </a:r>
            <a:r>
              <a:rPr lang="en-US" baseline="0" dirty="0"/>
              <a:t> </a:t>
            </a:r>
            <a:r>
              <a:rPr lang="en-US" baseline="0" dirty="0" err="1"/>
              <a:t>thước</a:t>
            </a:r>
            <a:r>
              <a:rPr lang="en-US" baseline="0" dirty="0"/>
              <a:t> </a:t>
            </a:r>
            <a:r>
              <a:rPr lang="en-US" baseline="0" dirty="0" err="1"/>
              <a:t>của</a:t>
            </a:r>
            <a:r>
              <a:rPr lang="en-US" baseline="0" dirty="0"/>
              <a:t> anchor box </a:t>
            </a:r>
            <a:r>
              <a:rPr lang="en-US" baseline="0" dirty="0" err="1"/>
              <a:t>này</a:t>
            </a:r>
            <a:r>
              <a:rPr lang="en-US" baseline="0" dirty="0"/>
              <a:t>.</a:t>
            </a:r>
          </a:p>
          <a:p>
            <a:pPr marL="171450" indent="-171450">
              <a:buFontTx/>
              <a:buChar char="-"/>
            </a:pPr>
            <a:r>
              <a:rPr lang="en-US" baseline="0" dirty="0"/>
              <a:t>Do yolov4-tiny </a:t>
            </a:r>
            <a:r>
              <a:rPr lang="en-US" baseline="0" dirty="0" err="1"/>
              <a:t>sử</a:t>
            </a:r>
            <a:r>
              <a:rPr lang="en-US" baseline="0" dirty="0"/>
              <a:t> </a:t>
            </a:r>
            <a:r>
              <a:rPr lang="en-US" baseline="0" dirty="0" err="1"/>
              <a:t>dụng</a:t>
            </a:r>
            <a:r>
              <a:rPr lang="en-US" baseline="0" dirty="0"/>
              <a:t> 6 anchor box </a:t>
            </a:r>
            <a:r>
              <a:rPr lang="en-US" baseline="0" dirty="0" err="1"/>
              <a:t>nên</a:t>
            </a:r>
            <a:r>
              <a:rPr lang="en-US" baseline="0" dirty="0"/>
              <a:t> ta </a:t>
            </a:r>
            <a:r>
              <a:rPr lang="en-US" baseline="0" dirty="0" err="1"/>
              <a:t>sẽ</a:t>
            </a:r>
            <a:r>
              <a:rPr lang="en-US" baseline="0" dirty="0"/>
              <a:t> chia </a:t>
            </a:r>
            <a:r>
              <a:rPr lang="en-US" baseline="0" dirty="0" err="1"/>
              <a:t>thành</a:t>
            </a:r>
            <a:r>
              <a:rPr lang="en-US" baseline="0" dirty="0"/>
              <a:t> 6 </a:t>
            </a:r>
            <a:r>
              <a:rPr lang="en-US" baseline="0" dirty="0" err="1"/>
              <a:t>cụm</a:t>
            </a:r>
            <a:r>
              <a:rPr lang="en-US" baseline="0" dirty="0"/>
              <a:t>. </a:t>
            </a:r>
            <a:r>
              <a:rPr lang="en-US" baseline="0" dirty="0" err="1"/>
              <a:t>Tọa</a:t>
            </a:r>
            <a:r>
              <a:rPr lang="en-US" baseline="0" dirty="0"/>
              <a:t> </a:t>
            </a:r>
            <a:r>
              <a:rPr lang="en-US" baseline="0" dirty="0" err="1"/>
              <a:t>độ</a:t>
            </a:r>
            <a:r>
              <a:rPr lang="en-US" baseline="0" dirty="0"/>
              <a:t> </a:t>
            </a:r>
            <a:r>
              <a:rPr lang="en-US" baseline="0" dirty="0" err="1"/>
              <a:t>tâm</a:t>
            </a:r>
            <a:r>
              <a:rPr lang="en-US" baseline="0" dirty="0"/>
              <a:t> </a:t>
            </a:r>
            <a:r>
              <a:rPr lang="en-US" baseline="0" dirty="0" err="1"/>
              <a:t>của</a:t>
            </a:r>
            <a:r>
              <a:rPr lang="en-US" baseline="0" dirty="0"/>
              <a:t> </a:t>
            </a:r>
            <a:r>
              <a:rPr lang="en-US" baseline="0" dirty="0" err="1"/>
              <a:t>các</a:t>
            </a:r>
            <a:r>
              <a:rPr lang="en-US" baseline="0" dirty="0"/>
              <a:t> </a:t>
            </a:r>
            <a:r>
              <a:rPr lang="en-US" baseline="0" dirty="0" err="1"/>
              <a:t>cụm</a:t>
            </a:r>
            <a:r>
              <a:rPr lang="en-US" baseline="0" dirty="0"/>
              <a:t> </a:t>
            </a:r>
            <a:r>
              <a:rPr lang="en-US" baseline="0" dirty="0" err="1"/>
              <a:t>chính</a:t>
            </a:r>
            <a:r>
              <a:rPr lang="en-US" baseline="0" dirty="0"/>
              <a:t> </a:t>
            </a:r>
            <a:r>
              <a:rPr lang="en-US" baseline="0" dirty="0" err="1"/>
              <a:t>là</a:t>
            </a:r>
            <a:r>
              <a:rPr lang="en-US" baseline="0" dirty="0"/>
              <a:t> </a:t>
            </a:r>
            <a:r>
              <a:rPr lang="en-US" baseline="0" dirty="0" err="1"/>
              <a:t>các</a:t>
            </a:r>
            <a:r>
              <a:rPr lang="en-US" baseline="0" dirty="0"/>
              <a:t> anchor box </a:t>
            </a:r>
            <a:r>
              <a:rPr lang="en-US" baseline="0" dirty="0" err="1"/>
              <a:t>mới</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để</a:t>
            </a:r>
            <a:r>
              <a:rPr lang="en-US" baseline="0" dirty="0"/>
              <a:t> </a:t>
            </a:r>
            <a:r>
              <a:rPr lang="en-US" baseline="0" dirty="0" err="1"/>
              <a:t>đào</a:t>
            </a:r>
            <a:r>
              <a:rPr lang="en-US" baseline="0" dirty="0"/>
              <a:t> </a:t>
            </a:r>
            <a:r>
              <a:rPr lang="en-US" baseline="0" dirty="0" err="1"/>
              <a:t>tạo</a:t>
            </a:r>
            <a:r>
              <a:rPr lang="en-US" baseline="0" dirty="0"/>
              <a:t> </a:t>
            </a:r>
            <a:r>
              <a:rPr lang="en-US" baseline="0" dirty="0" err="1"/>
              <a:t>mô</a:t>
            </a:r>
            <a:r>
              <a:rPr lang="en-US" baseline="0" dirty="0"/>
              <a:t> </a:t>
            </a:r>
            <a:r>
              <a:rPr lang="en-US" baseline="0" dirty="0" err="1"/>
              <a:t>hình</a:t>
            </a:r>
            <a:r>
              <a:rPr lang="en-US" baseline="0" dirty="0"/>
              <a:t> Detector</a:t>
            </a: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15</a:t>
            </a:fld>
            <a:endParaRPr lang="x-none"/>
          </a:p>
        </p:txBody>
      </p:sp>
    </p:spTree>
    <p:extLst>
      <p:ext uri="{BB962C8B-B14F-4D97-AF65-F5344CB8AC3E}">
        <p14:creationId xmlns:p14="http://schemas.microsoft.com/office/powerpoint/2010/main" val="267906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Sau</a:t>
            </a:r>
            <a:r>
              <a:rPr lang="en-US" baseline="0" dirty="0"/>
              <a:t> </a:t>
            </a:r>
            <a:r>
              <a:rPr lang="en-US" baseline="0" dirty="0" err="1"/>
              <a:t>khi</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ra</a:t>
            </a:r>
            <a:r>
              <a:rPr lang="en-US" baseline="0" dirty="0"/>
              <a:t> </a:t>
            </a:r>
            <a:r>
              <a:rPr lang="en-US" baseline="0" dirty="0" err="1"/>
              <a:t>các</a:t>
            </a:r>
            <a:r>
              <a:rPr lang="en-US" baseline="0" dirty="0"/>
              <a:t> </a:t>
            </a:r>
            <a:r>
              <a:rPr lang="en-US" baseline="0" dirty="0" err="1"/>
              <a:t>vùng</a:t>
            </a:r>
            <a:r>
              <a:rPr lang="en-US" baseline="0" dirty="0"/>
              <a:t> </a:t>
            </a:r>
            <a:r>
              <a:rPr lang="en-US" baseline="0" dirty="0" err="1"/>
              <a:t>chứa</a:t>
            </a:r>
            <a:r>
              <a:rPr lang="en-US" baseline="0" dirty="0"/>
              <a:t> </a:t>
            </a:r>
            <a:r>
              <a:rPr lang="en-US" baseline="0" dirty="0" err="1"/>
              <a:t>thông</a:t>
            </a:r>
            <a:r>
              <a:rPr lang="en-US" baseline="0" dirty="0"/>
              <a:t> tin, </a:t>
            </a:r>
            <a:r>
              <a:rPr lang="en-US" baseline="0" dirty="0" err="1"/>
              <a:t>chúng</a:t>
            </a:r>
            <a:r>
              <a:rPr lang="en-US" baseline="0" dirty="0"/>
              <a:t> ta </a:t>
            </a:r>
            <a:r>
              <a:rPr lang="en-US" baseline="0" dirty="0" err="1"/>
              <a:t>sẽ</a:t>
            </a:r>
            <a:r>
              <a:rPr lang="en-US" baseline="0" dirty="0"/>
              <a:t> </a:t>
            </a:r>
            <a:r>
              <a:rPr lang="en-US" baseline="0" dirty="0" err="1"/>
              <a:t>tiến</a:t>
            </a:r>
            <a:r>
              <a:rPr lang="en-US" baseline="0" dirty="0"/>
              <a:t> </a:t>
            </a:r>
            <a:r>
              <a:rPr lang="en-US" baseline="0" dirty="0" err="1"/>
              <a:t>hành</a:t>
            </a:r>
            <a:r>
              <a:rPr lang="en-US" baseline="0" dirty="0"/>
              <a:t> </a:t>
            </a:r>
            <a:r>
              <a:rPr lang="en-US" baseline="0" dirty="0" err="1"/>
              <a:t>cắt</a:t>
            </a:r>
            <a:r>
              <a:rPr lang="en-US" baseline="0" dirty="0"/>
              <a:t> </a:t>
            </a:r>
            <a:r>
              <a:rPr lang="en-US" baseline="0" dirty="0" err="1"/>
              <a:t>ra</a:t>
            </a:r>
            <a:r>
              <a:rPr lang="en-US" baseline="0" dirty="0"/>
              <a:t> </a:t>
            </a:r>
            <a:r>
              <a:rPr lang="en-US" baseline="0" dirty="0" err="1"/>
              <a:t>các</a:t>
            </a:r>
            <a:r>
              <a:rPr lang="en-US" baseline="0" dirty="0"/>
              <a:t> </a:t>
            </a:r>
            <a:r>
              <a:rPr lang="en-US" baseline="0" dirty="0" err="1"/>
              <a:t>vùng</a:t>
            </a:r>
            <a:r>
              <a:rPr lang="en-US" baseline="0" dirty="0"/>
              <a:t> </a:t>
            </a:r>
            <a:r>
              <a:rPr lang="en-US" baseline="0" dirty="0" err="1"/>
              <a:t>ảnh</a:t>
            </a:r>
            <a:r>
              <a:rPr lang="en-US" baseline="0" dirty="0"/>
              <a:t> </a:t>
            </a:r>
            <a:r>
              <a:rPr lang="en-US" baseline="0" dirty="0" err="1"/>
              <a:t>này</a:t>
            </a:r>
            <a:r>
              <a:rPr lang="en-US" baseline="0" dirty="0"/>
              <a:t> </a:t>
            </a:r>
            <a:r>
              <a:rPr lang="en-US" baseline="0" dirty="0" err="1"/>
              <a:t>theo</a:t>
            </a:r>
            <a:r>
              <a:rPr lang="en-US" baseline="0" dirty="0"/>
              <a:t> </a:t>
            </a:r>
            <a:r>
              <a:rPr lang="en-US" baseline="0" dirty="0" err="1"/>
              <a:t>từng</a:t>
            </a:r>
            <a:r>
              <a:rPr lang="en-US" baseline="0" dirty="0"/>
              <a:t> </a:t>
            </a:r>
            <a:r>
              <a:rPr lang="en-US" baseline="0" dirty="0" err="1"/>
              <a:t>trường</a:t>
            </a:r>
            <a:r>
              <a:rPr lang="en-US" baseline="0" dirty="0"/>
              <a:t> </a:t>
            </a:r>
            <a:r>
              <a:rPr lang="en-US" baseline="0" dirty="0" err="1"/>
              <a:t>để</a:t>
            </a:r>
            <a:r>
              <a:rPr lang="en-US" baseline="0" dirty="0"/>
              <a:t> </a:t>
            </a:r>
            <a:r>
              <a:rPr lang="en-US" baseline="0" dirty="0" err="1"/>
              <a:t>làm</a:t>
            </a:r>
            <a:r>
              <a:rPr lang="en-US" baseline="0" dirty="0"/>
              <a:t> </a:t>
            </a:r>
            <a:r>
              <a:rPr lang="en-US" baseline="0" dirty="0" err="1"/>
              <a:t>đầu</a:t>
            </a:r>
            <a:r>
              <a:rPr lang="en-US" baseline="0" dirty="0"/>
              <a:t> </a:t>
            </a:r>
            <a:r>
              <a:rPr lang="en-US" baseline="0" dirty="0" err="1"/>
              <a:t>vào</a:t>
            </a:r>
            <a:r>
              <a:rPr lang="en-US" baseline="0" dirty="0"/>
              <a:t> </a:t>
            </a:r>
            <a:r>
              <a:rPr lang="en-US" baseline="0" dirty="0" err="1"/>
              <a:t>cho</a:t>
            </a:r>
            <a:r>
              <a:rPr lang="en-US" baseline="0" dirty="0"/>
              <a:t> </a:t>
            </a:r>
            <a:r>
              <a:rPr lang="en-US" baseline="0" dirty="0" err="1"/>
              <a:t>bước</a:t>
            </a:r>
            <a:r>
              <a:rPr lang="en-US" baseline="0" dirty="0"/>
              <a:t> </a:t>
            </a:r>
            <a:r>
              <a:rPr lang="en-US" baseline="0" dirty="0" err="1"/>
              <a:t>tiếp</a:t>
            </a:r>
            <a:r>
              <a:rPr lang="en-US" baseline="0" dirty="0"/>
              <a:t> </a:t>
            </a:r>
            <a:r>
              <a:rPr lang="en-US" baseline="0" dirty="0" err="1"/>
              <a:t>theo</a:t>
            </a:r>
            <a:r>
              <a:rPr lang="en-US" baseline="0" dirty="0"/>
              <a:t> </a:t>
            </a:r>
            <a:r>
              <a:rPr lang="en-US" baseline="0" dirty="0" err="1"/>
              <a:t>đó</a:t>
            </a:r>
            <a:r>
              <a:rPr lang="en-US" baseline="0" dirty="0"/>
              <a:t> </a:t>
            </a:r>
            <a:r>
              <a:rPr lang="en-US" baseline="0" dirty="0" err="1"/>
              <a:t>là</a:t>
            </a:r>
            <a:r>
              <a:rPr lang="en-US" baseline="0" dirty="0"/>
              <a:t> </a:t>
            </a:r>
            <a:r>
              <a:rPr lang="en-US" baseline="0" dirty="0" err="1"/>
              <a:t>đọc</a:t>
            </a:r>
            <a:r>
              <a:rPr lang="en-US" baseline="0" dirty="0"/>
              <a:t> </a:t>
            </a:r>
            <a:r>
              <a:rPr lang="en-US" baseline="0" dirty="0" err="1"/>
              <a:t>các</a:t>
            </a:r>
            <a:r>
              <a:rPr lang="en-US" baseline="0" dirty="0"/>
              <a:t> </a:t>
            </a:r>
            <a:r>
              <a:rPr lang="en-US" baseline="0" dirty="0" err="1"/>
              <a:t>thông</a:t>
            </a:r>
            <a:r>
              <a:rPr lang="en-US" baseline="0" dirty="0"/>
              <a:t> tin </a:t>
            </a:r>
            <a:r>
              <a:rPr lang="en-US" baseline="0" dirty="0" err="1"/>
              <a:t>trong</a:t>
            </a:r>
            <a:r>
              <a:rPr lang="en-US" baseline="0" dirty="0"/>
              <a:t> </a:t>
            </a:r>
            <a:r>
              <a:rPr lang="en-US" baseline="0" dirty="0" err="1"/>
              <a:t>ảnh</a:t>
            </a:r>
            <a:r>
              <a:rPr lang="en-US" baseline="0" dirty="0"/>
              <a:t>.</a:t>
            </a:r>
            <a:endParaRPr lang="en-US" dirty="0"/>
          </a:p>
        </p:txBody>
      </p:sp>
      <p:sp>
        <p:nvSpPr>
          <p:cNvPr id="4" name="Slide Number Placeholder 3"/>
          <p:cNvSpPr>
            <a:spLocks noGrp="1"/>
          </p:cNvSpPr>
          <p:nvPr>
            <p:ph type="sldNum" sz="quarter" idx="10"/>
          </p:nvPr>
        </p:nvSpPr>
        <p:spPr/>
        <p:txBody>
          <a:bodyPr/>
          <a:lstStyle/>
          <a:p>
            <a:fld id="{7BFAD980-00CE-6F4A-9FB7-7675EBEEB89E}" type="slidenum">
              <a:rPr lang="x-none" smtClean="0"/>
              <a:t>16</a:t>
            </a:fld>
            <a:endParaRPr lang="x-none"/>
          </a:p>
        </p:txBody>
      </p:sp>
    </p:spTree>
    <p:extLst>
      <p:ext uri="{BB962C8B-B14F-4D97-AF65-F5344CB8AC3E}">
        <p14:creationId xmlns:p14="http://schemas.microsoft.com/office/powerpoint/2010/main" val="15388176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baseline="0" dirty="0"/>
              <a:t> </a:t>
            </a:r>
            <a:r>
              <a:rPr lang="en-US" baseline="0" dirty="0" err="1"/>
              <a:t>theo</a:t>
            </a:r>
            <a:r>
              <a:rPr lang="en-US" baseline="0" dirty="0"/>
              <a:t> </a:t>
            </a:r>
            <a:r>
              <a:rPr lang="en-US" baseline="0" dirty="0" err="1"/>
              <a:t>em</a:t>
            </a:r>
            <a:r>
              <a:rPr lang="en-US" baseline="0" dirty="0"/>
              <a:t> </a:t>
            </a:r>
            <a:r>
              <a:rPr lang="en-US" baseline="0" dirty="0" err="1"/>
              <a:t>sẽ</a:t>
            </a:r>
            <a:r>
              <a:rPr lang="en-US" baseline="0" dirty="0"/>
              <a:t> </a:t>
            </a:r>
            <a:r>
              <a:rPr lang="en-US" baseline="0" dirty="0" err="1"/>
              <a:t>trình</a:t>
            </a:r>
            <a:r>
              <a:rPr lang="en-US" baseline="0" dirty="0"/>
              <a:t> </a:t>
            </a:r>
            <a:r>
              <a:rPr lang="en-US" baseline="0" dirty="0" err="1"/>
              <a:t>bày</a:t>
            </a:r>
            <a:r>
              <a:rPr lang="en-US" baseline="0" dirty="0"/>
              <a:t> </a:t>
            </a:r>
            <a:r>
              <a:rPr lang="en-US" baseline="0" dirty="0" err="1"/>
              <a:t>về</a:t>
            </a:r>
            <a:r>
              <a:rPr lang="en-US" baseline="0" dirty="0"/>
              <a:t> </a:t>
            </a:r>
            <a:r>
              <a:rPr lang="en-US" baseline="0" dirty="0" err="1"/>
              <a:t>mô</a:t>
            </a:r>
            <a:r>
              <a:rPr lang="en-US" baseline="0" dirty="0"/>
              <a:t> </a:t>
            </a:r>
            <a:r>
              <a:rPr lang="en-US" baseline="0" dirty="0" err="1"/>
              <a:t>hình</a:t>
            </a:r>
            <a:r>
              <a:rPr lang="en-US" baseline="0" dirty="0"/>
              <a:t> </a:t>
            </a:r>
            <a:r>
              <a:rPr lang="en-US" baseline="0" dirty="0" err="1"/>
              <a:t>cuối</a:t>
            </a:r>
            <a:r>
              <a:rPr lang="en-US" baseline="0" dirty="0"/>
              <a:t> </a:t>
            </a:r>
            <a:r>
              <a:rPr lang="en-US" baseline="0" dirty="0" err="1"/>
              <a:t>cùng</a:t>
            </a:r>
            <a:r>
              <a:rPr lang="en-US" baseline="0" dirty="0"/>
              <a:t> </a:t>
            </a:r>
            <a:r>
              <a:rPr lang="en-US" baseline="0" dirty="0" err="1"/>
              <a:t>là</a:t>
            </a:r>
            <a:r>
              <a:rPr lang="en-US" baseline="0" dirty="0"/>
              <a:t> Reader</a:t>
            </a:r>
            <a:endParaRPr lang="en-US" dirty="0"/>
          </a:p>
          <a:p>
            <a:r>
              <a:rPr lang="en-US" dirty="0" err="1"/>
              <a:t>Mô</a:t>
            </a:r>
            <a:r>
              <a:rPr lang="en-US" baseline="0" dirty="0"/>
              <a:t> </a:t>
            </a:r>
            <a:r>
              <a:rPr lang="en-US" baseline="0" dirty="0" err="1"/>
              <a:t>hình</a:t>
            </a:r>
            <a:r>
              <a:rPr lang="en-US" baseline="0" dirty="0"/>
              <a:t> Reader </a:t>
            </a:r>
            <a:r>
              <a:rPr lang="en-US" baseline="0" dirty="0" err="1"/>
              <a:t>nhận</a:t>
            </a:r>
            <a:r>
              <a:rPr lang="en-US" baseline="0" dirty="0"/>
              <a:t> </a:t>
            </a:r>
            <a:r>
              <a:rPr lang="en-US" baseline="0" dirty="0" err="1"/>
              <a:t>đầu</a:t>
            </a:r>
            <a:r>
              <a:rPr lang="en-US" baseline="0" dirty="0"/>
              <a:t> </a:t>
            </a:r>
            <a:r>
              <a:rPr lang="en-US" baseline="0" dirty="0" err="1"/>
              <a:t>vào</a:t>
            </a:r>
            <a:r>
              <a:rPr lang="en-US" baseline="0" dirty="0"/>
              <a:t> </a:t>
            </a:r>
            <a:r>
              <a:rPr lang="en-US" baseline="0" dirty="0" err="1"/>
              <a:t>là</a:t>
            </a:r>
            <a:r>
              <a:rPr lang="en-US" baseline="0" dirty="0"/>
              <a:t> </a:t>
            </a:r>
            <a:r>
              <a:rPr lang="en-US" baseline="0" dirty="0" err="1"/>
              <a:t>một</a:t>
            </a:r>
            <a:r>
              <a:rPr lang="en-US" baseline="0" dirty="0"/>
              <a:t> </a:t>
            </a:r>
            <a:r>
              <a:rPr lang="en-US" baseline="0" dirty="0" err="1"/>
              <a:t>hình</a:t>
            </a:r>
            <a:r>
              <a:rPr lang="en-US" baseline="0" dirty="0"/>
              <a:t> </a:t>
            </a:r>
            <a:r>
              <a:rPr lang="en-US" baseline="0" dirty="0" err="1"/>
              <a:t>ảnh</a:t>
            </a:r>
            <a:r>
              <a:rPr lang="en-US" baseline="0" dirty="0"/>
              <a:t> </a:t>
            </a:r>
            <a:r>
              <a:rPr lang="en-US" baseline="0" dirty="0" err="1"/>
              <a:t>chứa</a:t>
            </a:r>
            <a:r>
              <a:rPr lang="en-US" baseline="0" dirty="0"/>
              <a:t> </a:t>
            </a:r>
            <a:r>
              <a:rPr lang="en-US" baseline="0" dirty="0" err="1"/>
              <a:t>thông</a:t>
            </a:r>
            <a:r>
              <a:rPr lang="en-US" baseline="0" dirty="0"/>
              <a:t> tin </a:t>
            </a:r>
            <a:r>
              <a:rPr lang="en-US" baseline="0" dirty="0" err="1"/>
              <a:t>được</a:t>
            </a:r>
            <a:r>
              <a:rPr lang="en-US" baseline="0" dirty="0"/>
              <a:t> </a:t>
            </a:r>
            <a:r>
              <a:rPr lang="en-US" baseline="0" dirty="0" err="1"/>
              <a:t>cắt</a:t>
            </a:r>
            <a:r>
              <a:rPr lang="en-US" baseline="0" dirty="0"/>
              <a:t> </a:t>
            </a:r>
            <a:r>
              <a:rPr lang="en-US" baseline="0" dirty="0" err="1"/>
              <a:t>ra</a:t>
            </a:r>
            <a:r>
              <a:rPr lang="en-US" baseline="0" dirty="0"/>
              <a:t> </a:t>
            </a:r>
            <a:r>
              <a:rPr lang="en-US" baseline="0" dirty="0" err="1"/>
              <a:t>từ</a:t>
            </a:r>
            <a:r>
              <a:rPr lang="en-US" baseline="0" dirty="0"/>
              <a:t> </a:t>
            </a:r>
            <a:r>
              <a:rPr lang="en-US" baseline="0" dirty="0" err="1"/>
              <a:t>bước</a:t>
            </a:r>
            <a:r>
              <a:rPr lang="en-US" baseline="0" dirty="0"/>
              <a:t> Detector </a:t>
            </a:r>
            <a:r>
              <a:rPr lang="en-US" baseline="0" dirty="0" err="1"/>
              <a:t>và</a:t>
            </a:r>
            <a:r>
              <a:rPr lang="en-US" baseline="0" dirty="0"/>
              <a:t> </a:t>
            </a:r>
            <a:r>
              <a:rPr lang="en-US" baseline="0" dirty="0" err="1"/>
              <a:t>đầu</a:t>
            </a:r>
            <a:r>
              <a:rPr lang="en-US" baseline="0" dirty="0"/>
              <a:t> </a:t>
            </a:r>
            <a:r>
              <a:rPr lang="en-US" baseline="0" dirty="0" err="1"/>
              <a:t>ra</a:t>
            </a:r>
            <a:r>
              <a:rPr lang="en-US" baseline="0" dirty="0"/>
              <a:t> </a:t>
            </a:r>
            <a:r>
              <a:rPr lang="en-US" baseline="0" dirty="0" err="1"/>
              <a:t>là</a:t>
            </a:r>
            <a:r>
              <a:rPr lang="en-US" baseline="0" dirty="0"/>
              <a:t> </a:t>
            </a:r>
            <a:r>
              <a:rPr lang="en-US" baseline="0" dirty="0" err="1"/>
              <a:t>nội</a:t>
            </a:r>
            <a:r>
              <a:rPr lang="en-US" baseline="0" dirty="0"/>
              <a:t> dung </a:t>
            </a:r>
            <a:r>
              <a:rPr lang="en-US" baseline="0" dirty="0" err="1"/>
              <a:t>của</a:t>
            </a:r>
            <a:r>
              <a:rPr lang="en-US" baseline="0" dirty="0"/>
              <a:t> </a:t>
            </a:r>
            <a:r>
              <a:rPr lang="en-US" baseline="0" dirty="0" err="1"/>
              <a:t>thông</a:t>
            </a:r>
            <a:r>
              <a:rPr lang="en-US" baseline="0" dirty="0"/>
              <a:t> tin </a:t>
            </a:r>
            <a:r>
              <a:rPr lang="en-US" baseline="0" dirty="0" err="1"/>
              <a:t>đó</a:t>
            </a:r>
            <a:r>
              <a:rPr lang="en-US" baseline="0" dirty="0"/>
              <a:t> </a:t>
            </a:r>
            <a:r>
              <a:rPr lang="en-US" baseline="0" dirty="0" err="1"/>
              <a:t>dưới</a:t>
            </a:r>
            <a:r>
              <a:rPr lang="en-US" baseline="0" dirty="0"/>
              <a:t> </a:t>
            </a:r>
            <a:r>
              <a:rPr lang="en-US" baseline="0" dirty="0" err="1"/>
              <a:t>dạng</a:t>
            </a:r>
            <a:r>
              <a:rPr lang="en-US" baseline="0" dirty="0"/>
              <a:t> </a:t>
            </a:r>
            <a:r>
              <a:rPr lang="en-US" baseline="0" dirty="0" err="1"/>
              <a:t>văn</a:t>
            </a:r>
            <a:r>
              <a:rPr lang="en-US" baseline="0" dirty="0"/>
              <a:t> </a:t>
            </a:r>
            <a:r>
              <a:rPr lang="en-US" baseline="0" dirty="0" err="1"/>
              <a:t>bản</a:t>
            </a:r>
            <a:r>
              <a:rPr lang="en-US" baseline="0" dirty="0"/>
              <a:t>.</a:t>
            </a:r>
          </a:p>
          <a:p>
            <a:r>
              <a:rPr lang="en-US" baseline="0" dirty="0" err="1"/>
              <a:t>Về</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thì</a:t>
            </a:r>
            <a:r>
              <a:rPr lang="en-US" baseline="0" dirty="0"/>
              <a:t> </a:t>
            </a:r>
            <a:r>
              <a:rPr lang="en-US" baseline="0" dirty="0" err="1"/>
              <a:t>chúng</a:t>
            </a:r>
            <a:r>
              <a:rPr lang="en-US" baseline="0" dirty="0"/>
              <a:t> ta </a:t>
            </a:r>
            <a:r>
              <a:rPr lang="en-US" baseline="0" dirty="0" err="1"/>
              <a:t>sử</a:t>
            </a:r>
            <a:r>
              <a:rPr lang="en-US" baseline="0" dirty="0"/>
              <a:t> </a:t>
            </a:r>
            <a:r>
              <a:rPr lang="en-US" baseline="0" dirty="0" err="1"/>
              <a:t>dụng</a:t>
            </a:r>
            <a:r>
              <a:rPr lang="en-US" baseline="0" dirty="0"/>
              <a:t> </a:t>
            </a:r>
            <a:r>
              <a:rPr lang="en-US" baseline="0" dirty="0" err="1"/>
              <a:t>chính</a:t>
            </a:r>
            <a:r>
              <a:rPr lang="en-US" baseline="0" dirty="0"/>
              <a:t> </a:t>
            </a:r>
            <a:r>
              <a:rPr lang="en-US" baseline="0" dirty="0" err="1"/>
              <a:t>các</a:t>
            </a:r>
            <a:r>
              <a:rPr lang="en-US" baseline="0" dirty="0"/>
              <a:t> </a:t>
            </a:r>
            <a:r>
              <a:rPr lang="en-US" baseline="0" dirty="0" err="1"/>
              <a:t>hình</a:t>
            </a:r>
            <a:r>
              <a:rPr lang="en-US" baseline="0" dirty="0"/>
              <a:t> </a:t>
            </a:r>
            <a:r>
              <a:rPr lang="en-US" baseline="0" dirty="0" err="1"/>
              <a:t>ảnh</a:t>
            </a:r>
            <a:r>
              <a:rPr lang="en-US" baseline="0" dirty="0"/>
              <a:t> </a:t>
            </a:r>
            <a:r>
              <a:rPr lang="en-US" baseline="0" dirty="0" err="1"/>
              <a:t>trường</a:t>
            </a:r>
            <a:r>
              <a:rPr lang="en-US" baseline="0" dirty="0"/>
              <a:t> </a:t>
            </a:r>
            <a:r>
              <a:rPr lang="en-US" baseline="0" dirty="0" err="1"/>
              <a:t>thông</a:t>
            </a:r>
            <a:r>
              <a:rPr lang="en-US" baseline="0" dirty="0"/>
              <a:t> tin ở </a:t>
            </a:r>
            <a:r>
              <a:rPr lang="en-US" baseline="0" dirty="0" err="1"/>
              <a:t>đầu</a:t>
            </a:r>
            <a:r>
              <a:rPr lang="en-US" baseline="0" dirty="0"/>
              <a:t> </a:t>
            </a:r>
            <a:r>
              <a:rPr lang="en-US" baseline="0" dirty="0" err="1"/>
              <a:t>ra</a:t>
            </a:r>
            <a:r>
              <a:rPr lang="en-US" baseline="0" dirty="0"/>
              <a:t> </a:t>
            </a:r>
            <a:r>
              <a:rPr lang="en-US" baseline="0" dirty="0" err="1"/>
              <a:t>của</a:t>
            </a:r>
            <a:r>
              <a:rPr lang="en-US" baseline="0" dirty="0"/>
              <a:t> </a:t>
            </a:r>
            <a:r>
              <a:rPr lang="en-US" baseline="0" dirty="0" err="1"/>
              <a:t>mô</a:t>
            </a:r>
            <a:r>
              <a:rPr lang="en-US" baseline="0" dirty="0"/>
              <a:t> </a:t>
            </a:r>
            <a:r>
              <a:rPr lang="en-US" baseline="0" dirty="0" err="1"/>
              <a:t>hình</a:t>
            </a:r>
            <a:r>
              <a:rPr lang="en-US" baseline="0" dirty="0"/>
              <a:t> Detector </a:t>
            </a:r>
            <a:r>
              <a:rPr lang="en-US" baseline="0" dirty="0" err="1"/>
              <a:t>để</a:t>
            </a:r>
            <a:r>
              <a:rPr lang="en-US" baseline="0" dirty="0"/>
              <a:t> </a:t>
            </a:r>
            <a:r>
              <a:rPr lang="en-US" baseline="0" dirty="0" err="1"/>
              <a:t>gán</a:t>
            </a:r>
            <a:r>
              <a:rPr lang="en-US" baseline="0" dirty="0"/>
              <a:t> </a:t>
            </a:r>
            <a:r>
              <a:rPr lang="en-US" baseline="0" dirty="0" err="1"/>
              <a:t>nhãn</a:t>
            </a:r>
            <a:r>
              <a:rPr lang="en-US" baseline="0" dirty="0"/>
              <a:t> </a:t>
            </a:r>
            <a:r>
              <a:rPr lang="en-US" baseline="0" dirty="0" err="1"/>
              <a:t>và</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trong</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đào</a:t>
            </a:r>
            <a:r>
              <a:rPr lang="en-US" baseline="0" dirty="0"/>
              <a:t> </a:t>
            </a:r>
            <a:r>
              <a:rPr lang="en-US" baseline="0" dirty="0" err="1"/>
              <a:t>tạo</a:t>
            </a:r>
            <a:r>
              <a:rPr lang="en-US" baseline="0" dirty="0"/>
              <a:t> </a:t>
            </a:r>
            <a:r>
              <a:rPr lang="en-US" baseline="0" dirty="0" err="1"/>
              <a:t>và</a:t>
            </a:r>
            <a:r>
              <a:rPr lang="en-US" baseline="0" dirty="0"/>
              <a:t> </a:t>
            </a:r>
            <a:r>
              <a:rPr lang="en-US" baseline="0" dirty="0" err="1"/>
              <a:t>kiểm</a:t>
            </a:r>
            <a:r>
              <a:rPr lang="en-US" baseline="0" dirty="0"/>
              <a:t> </a:t>
            </a:r>
            <a:r>
              <a:rPr lang="en-US" baseline="0" dirty="0" err="1"/>
              <a:t>tra</a:t>
            </a:r>
            <a:endParaRPr lang="en-US" baseline="0" dirty="0"/>
          </a:p>
          <a:p>
            <a:r>
              <a:rPr lang="en-US" baseline="0" dirty="0" err="1"/>
              <a:t>Để</a:t>
            </a:r>
            <a:r>
              <a:rPr lang="en-US" baseline="0" dirty="0"/>
              <a:t> </a:t>
            </a:r>
            <a:r>
              <a:rPr lang="en-US" baseline="0" dirty="0" err="1"/>
              <a:t>đa</a:t>
            </a:r>
            <a:r>
              <a:rPr lang="en-US" baseline="0" dirty="0"/>
              <a:t> </a:t>
            </a:r>
            <a:r>
              <a:rPr lang="en-US" baseline="0" dirty="0" err="1"/>
              <a:t>dạng</a:t>
            </a:r>
            <a:r>
              <a:rPr lang="en-US" baseline="0" dirty="0"/>
              <a:t> </a:t>
            </a:r>
            <a:r>
              <a:rPr lang="en-US" baseline="0" dirty="0" err="1"/>
              <a:t>dữ</a:t>
            </a:r>
            <a:r>
              <a:rPr lang="en-US" baseline="0" dirty="0"/>
              <a:t> </a:t>
            </a:r>
            <a:r>
              <a:rPr lang="en-US" baseline="0" dirty="0" err="1"/>
              <a:t>liệu</a:t>
            </a:r>
            <a:r>
              <a:rPr lang="en-US" baseline="0" dirty="0"/>
              <a:t>, ta </a:t>
            </a:r>
            <a:r>
              <a:rPr lang="en-US" baseline="0" dirty="0" err="1"/>
              <a:t>sẽ</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các</a:t>
            </a:r>
            <a:r>
              <a:rPr lang="en-US" baseline="0" dirty="0"/>
              <a:t> </a:t>
            </a:r>
            <a:r>
              <a:rPr lang="en-US" baseline="0" dirty="0" err="1"/>
              <a:t>pp</a:t>
            </a:r>
            <a:r>
              <a:rPr lang="en-US" baseline="0" dirty="0"/>
              <a:t> </a:t>
            </a:r>
            <a:r>
              <a:rPr lang="en-US" baseline="0" dirty="0" err="1"/>
              <a:t>như</a:t>
            </a:r>
            <a:r>
              <a:rPr lang="en-US" baseline="0" dirty="0"/>
              <a:t>: …</a:t>
            </a: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17</a:t>
            </a:fld>
            <a:endParaRPr lang="x-none"/>
          </a:p>
        </p:txBody>
      </p:sp>
    </p:spTree>
    <p:extLst>
      <p:ext uri="{BB962C8B-B14F-4D97-AF65-F5344CB8AC3E}">
        <p14:creationId xmlns:p14="http://schemas.microsoft.com/office/powerpoint/2010/main" val="4114168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err="1">
                <a:solidFill>
                  <a:srgbClr val="000000"/>
                </a:solidFill>
                <a:effectLst/>
                <a:latin typeface="Symbol" panose="05050102010706020507" pitchFamily="18" charset="2"/>
              </a:rPr>
              <a:t>Mô</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hình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được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sử</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dụng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trong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phần</a:t>
            </a:r>
            <a:r>
              <a:rPr lang="en-US" sz="1800" b="0" i="0" baseline="0" dirty="0">
                <a:solidFill>
                  <a:srgbClr val="000000"/>
                </a:solidFill>
                <a:effectLst/>
                <a:latin typeface="Symbol" panose="05050102010706020507" pitchFamily="18" charset="2"/>
              </a:rPr>
              <a:t> Reader </a:t>
            </a:r>
            <a:r>
              <a:rPr lang="en-US" sz="1800" b="0" i="0" baseline="0" dirty="0" err="1">
                <a:solidFill>
                  <a:srgbClr val="000000"/>
                </a:solidFill>
                <a:effectLst/>
                <a:latin typeface="Symbol" panose="05050102010706020507" pitchFamily="18" charset="2"/>
              </a:rPr>
              <a:t>là</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mô</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hình</a:t>
            </a:r>
            <a:r>
              <a:rPr lang="en-US" sz="1800" b="0" i="0" baseline="0" dirty="0">
                <a:solidFill>
                  <a:srgbClr val="000000"/>
                </a:solidFill>
                <a:effectLst/>
                <a:latin typeface="Symbol" panose="05050102010706020507" pitchFamily="18" charset="2"/>
              </a:rPr>
              <a:t> Transformer for OCR </a:t>
            </a:r>
            <a:r>
              <a:rPr lang="en-US" sz="1800" b="0" i="0" baseline="0" dirty="0" err="1">
                <a:solidFill>
                  <a:srgbClr val="000000"/>
                </a:solidFill>
                <a:effectLst/>
                <a:latin typeface="Symbol" panose="05050102010706020507" pitchFamily="18" charset="2"/>
              </a:rPr>
              <a:t>đã</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được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thử</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nghiệm</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gần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đây</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là</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có</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độ</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chính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xác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vượt</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trội</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trong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tác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vụ</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nhận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diện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ký</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tự</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quang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học</a:t>
            </a:r>
            <a:r>
              <a:rPr lang="en-US" sz="1800" b="0" i="0" baseline="0" dirty="0">
                <a:solidFill>
                  <a:srgbClr val="000000"/>
                </a:solidFill>
                <a:effectLst/>
                <a:latin typeface="Symbol" panose="05050102010706020507" pitchFamily="18" charset="2"/>
              </a:rPr>
              <a:t>.</a:t>
            </a:r>
          </a:p>
          <a:p>
            <a:r>
              <a:rPr lang="en-US" sz="1800" b="0" i="0" baseline="0" dirty="0" err="1">
                <a:solidFill>
                  <a:srgbClr val="000000"/>
                </a:solidFill>
                <a:effectLst/>
                <a:latin typeface="Symbol" panose="05050102010706020507" pitchFamily="18" charset="2"/>
              </a:rPr>
              <a:t>Cấu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tạo</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mô</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hình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gồm</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có</a:t>
            </a:r>
            <a:r>
              <a:rPr lang="en-US" sz="1800" b="0" i="0" baseline="0" dirty="0">
                <a:solidFill>
                  <a:srgbClr val="000000"/>
                </a:solidFill>
                <a:effectLst/>
                <a:latin typeface="Symbol" panose="05050102010706020507" pitchFamily="18" charset="2"/>
              </a:rPr>
              <a:t> 2 </a:t>
            </a:r>
            <a:r>
              <a:rPr lang="en-US" sz="1800" b="0" i="0" baseline="0" dirty="0" err="1">
                <a:solidFill>
                  <a:srgbClr val="000000"/>
                </a:solidFill>
                <a:effectLst/>
                <a:latin typeface="Symbol" panose="05050102010706020507" pitchFamily="18" charset="2"/>
              </a:rPr>
              <a:t>phần</a:t>
            </a:r>
            <a:endParaRPr lang="en-US" sz="1800" b="0" i="0" baseline="0" dirty="0">
              <a:solidFill>
                <a:srgbClr val="000000"/>
              </a:solidFill>
              <a:effectLst/>
              <a:latin typeface="Symbol" panose="05050102010706020507" pitchFamily="18" charset="2"/>
            </a:endParaRPr>
          </a:p>
          <a:p>
            <a:pPr marL="285750" indent="-285750">
              <a:buFontTx/>
              <a:buChar char="-"/>
            </a:pPr>
            <a:r>
              <a:rPr lang="en-US" sz="1800" b="0" i="0" baseline="0" dirty="0" err="1">
                <a:solidFill>
                  <a:srgbClr val="000000"/>
                </a:solidFill>
                <a:effectLst/>
                <a:latin typeface="Symbol" panose="05050102010706020507" pitchFamily="18" charset="2"/>
              </a:rPr>
              <a:t>Khối</a:t>
            </a:r>
            <a:r>
              <a:rPr lang="en-US" sz="1800" b="0" i="0" baseline="0" dirty="0">
                <a:solidFill>
                  <a:srgbClr val="000000"/>
                </a:solidFill>
                <a:effectLst/>
                <a:latin typeface="Symbol" panose="05050102010706020507" pitchFamily="18" charset="2"/>
              </a:rPr>
              <a:t> CNN: </a:t>
            </a:r>
            <a:r>
              <a:rPr lang="en-US" sz="1800" b="0" i="0" baseline="0" dirty="0" err="1">
                <a:solidFill>
                  <a:srgbClr val="000000"/>
                </a:solidFill>
                <a:effectLst/>
                <a:latin typeface="Symbol" panose="05050102010706020507" pitchFamily="18" charset="2"/>
              </a:rPr>
              <a:t>Mô</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hình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sử</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dụng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các</a:t>
            </a:r>
            <a:r>
              <a:rPr lang="en-US" sz="1800" b="0" i="0" baseline="0" dirty="0">
                <a:solidFill>
                  <a:srgbClr val="000000"/>
                </a:solidFill>
                <a:effectLst/>
                <a:latin typeface="Symbol" panose="05050102010706020507" pitchFamily="18" charset="2"/>
              </a:rPr>
              <a:t> layer </a:t>
            </a:r>
            <a:r>
              <a:rPr lang="en-US" sz="1800" b="0" i="0" baseline="0" dirty="0" err="1">
                <a:solidFill>
                  <a:srgbClr val="000000"/>
                </a:solidFill>
                <a:effectLst/>
                <a:latin typeface="Symbol" panose="05050102010706020507" pitchFamily="18" charset="2"/>
              </a:rPr>
              <a:t>đầu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của</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mô</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hình</a:t>
            </a:r>
            <a:r>
              <a:rPr lang="en-US" sz="1800" b="0" i="0" baseline="0" dirty="0">
                <a:solidFill>
                  <a:srgbClr val="000000"/>
                </a:solidFill>
                <a:effectLst/>
                <a:latin typeface="Symbol" panose="05050102010706020507" pitchFamily="18" charset="2"/>
              </a:rPr>
              <a:t> VGG19 </a:t>
            </a:r>
            <a:r>
              <a:rPr lang="en-US" sz="1800" b="0" i="0" baseline="0" dirty="0" err="1">
                <a:solidFill>
                  <a:srgbClr val="000000"/>
                </a:solidFill>
                <a:effectLst/>
                <a:latin typeface="Symbol" panose="05050102010706020507" pitchFamily="18" charset="2"/>
              </a:rPr>
              <a:t>để</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làm</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nhiệm</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vụ</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để</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trích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xuất</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ra</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các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đặc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trưng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của</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hình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ảnh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Đầu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ra</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của</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phần</a:t>
            </a:r>
            <a:r>
              <a:rPr lang="en-US" sz="1800" b="0" i="0" baseline="0" dirty="0">
                <a:solidFill>
                  <a:srgbClr val="000000"/>
                </a:solidFill>
                <a:effectLst/>
                <a:latin typeface="Symbol" panose="05050102010706020507" pitchFamily="18" charset="2"/>
              </a:rPr>
              <a:t> CNN </a:t>
            </a:r>
            <a:r>
              <a:rPr lang="en-US" sz="1800" b="0" i="0" baseline="0" dirty="0" err="1">
                <a:solidFill>
                  <a:srgbClr val="000000"/>
                </a:solidFill>
                <a:effectLst/>
                <a:latin typeface="Symbol" panose="05050102010706020507" pitchFamily="18" charset="2"/>
              </a:rPr>
              <a:t>này</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là</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các</a:t>
            </a:r>
            <a:r>
              <a:rPr lang="en-US" sz="1800" b="0" i="0" baseline="0" dirty="0">
                <a:solidFill>
                  <a:srgbClr val="000000"/>
                </a:solidFill>
                <a:effectLst/>
                <a:latin typeface="Symbol" panose="05050102010706020507" pitchFamily="18" charset="2"/>
              </a:rPr>
              <a:t> feature map </a:t>
            </a:r>
            <a:r>
              <a:rPr lang="en-US" sz="1800" b="0" i="0" baseline="0" dirty="0" err="1">
                <a:solidFill>
                  <a:srgbClr val="000000"/>
                </a:solidFill>
                <a:effectLst/>
                <a:latin typeface="Symbol" panose="05050102010706020507" pitchFamily="18" charset="2"/>
              </a:rPr>
              <a:t>mang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đầy</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đủ</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tính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chất</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đặc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trưng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của</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ảnh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đầu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vào</a:t>
            </a:r>
            <a:r>
              <a:rPr lang="en-US" sz="1800" b="0" i="0" baseline="0" dirty="0">
                <a:solidFill>
                  <a:srgbClr val="000000"/>
                </a:solidFill>
                <a:effectLst/>
                <a:latin typeface="Symbol" panose="05050102010706020507" pitchFamily="18" charset="2"/>
              </a:rPr>
              <a:t>. </a:t>
            </a: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en-US" sz="1800" b="0" i="0" baseline="0" dirty="0" err="1">
                <a:solidFill>
                  <a:srgbClr val="000000"/>
                </a:solidFill>
                <a:effectLst/>
                <a:latin typeface="Symbol" panose="05050102010706020507" pitchFamily="18" charset="2"/>
              </a:rPr>
              <a:t>KhốiTransformer</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sử</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dụng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để</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nhận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dạng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ký</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tự</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quang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học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có</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cấu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trúc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tương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tự</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như</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mô</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hình</a:t>
            </a:r>
            <a:r>
              <a:rPr lang="en-US" sz="1800" b="0" i="0" baseline="0" dirty="0">
                <a:solidFill>
                  <a:srgbClr val="000000"/>
                </a:solidFill>
                <a:effectLst/>
                <a:latin typeface="Symbol" panose="05050102010706020507" pitchFamily="18" charset="2"/>
              </a:rPr>
              <a:t> Transformer </a:t>
            </a:r>
            <a:r>
              <a:rPr lang="en-US" sz="1800" b="0" i="0" baseline="0" dirty="0" err="1">
                <a:solidFill>
                  <a:srgbClr val="000000"/>
                </a:solidFill>
                <a:effectLst/>
                <a:latin typeface="Symbol" panose="05050102010706020507" pitchFamily="18" charset="2"/>
              </a:rPr>
              <a:t>gốc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bao</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gồm</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các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phần</a:t>
            </a:r>
            <a:r>
              <a:rPr lang="en-US" sz="1800" b="0" i="0" baseline="0" dirty="0">
                <a:solidFill>
                  <a:srgbClr val="000000"/>
                </a:solidFill>
                <a:effectLst/>
                <a:latin typeface="Symbol" panose="05050102010706020507" pitchFamily="18" charset="2"/>
              </a:rPr>
              <a:t> Encoder </a:t>
            </a:r>
            <a:r>
              <a:rPr lang="en-US" sz="1800" b="0" i="0" baseline="0" dirty="0" err="1">
                <a:solidFill>
                  <a:srgbClr val="000000"/>
                </a:solidFill>
                <a:effectLst/>
                <a:latin typeface="Symbol" panose="05050102010706020507" pitchFamily="18" charset="2"/>
              </a:rPr>
              <a:t>và</a:t>
            </a:r>
            <a:r>
              <a:rPr lang="en-US" sz="1800" b="0" i="0" baseline="0" dirty="0">
                <a:solidFill>
                  <a:srgbClr val="000000"/>
                </a:solidFill>
                <a:effectLst/>
                <a:latin typeface="Symbol" panose="05050102010706020507" pitchFamily="18" charset="2"/>
              </a:rPr>
              <a:t> Decoder </a:t>
            </a:r>
            <a:r>
              <a:rPr lang="en-US" sz="1800" b="0" i="0" baseline="0" dirty="0" err="1">
                <a:solidFill>
                  <a:srgbClr val="000000"/>
                </a:solidFill>
                <a:effectLst/>
                <a:latin typeface="Symbol" panose="05050102010706020507" pitchFamily="18" charset="2"/>
              </a:rPr>
              <a:t>làm</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nhiệm</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vụ</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chuyển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đặc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trưng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của</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ảnh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đầu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vào</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thành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ký</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tự</a:t>
            </a:r>
            <a:endParaRPr lang="en-US" sz="1800" b="0" i="0" baseline="0" dirty="0">
              <a:solidFill>
                <a:srgbClr val="000000"/>
              </a:solidFill>
              <a:effectLst/>
              <a:latin typeface="Symbol" panose="05050102010706020507" pitchFamily="18" charset="2"/>
            </a:endParaRPr>
          </a:p>
        </p:txBody>
      </p:sp>
      <p:sp>
        <p:nvSpPr>
          <p:cNvPr id="4" name="Slide Number Placeholder 3"/>
          <p:cNvSpPr>
            <a:spLocks noGrp="1"/>
          </p:cNvSpPr>
          <p:nvPr>
            <p:ph type="sldNum" sz="quarter" idx="5"/>
          </p:nvPr>
        </p:nvSpPr>
        <p:spPr/>
        <p:txBody>
          <a:bodyPr/>
          <a:lstStyle/>
          <a:p>
            <a:fld id="{7BFAD980-00CE-6F4A-9FB7-7675EBEEB89E}" type="slidenum">
              <a:rPr lang="x-none" smtClean="0"/>
              <a:t>18</a:t>
            </a:fld>
            <a:endParaRPr lang="x-none"/>
          </a:p>
        </p:txBody>
      </p:sp>
    </p:spTree>
    <p:extLst>
      <p:ext uri="{BB962C8B-B14F-4D97-AF65-F5344CB8AC3E}">
        <p14:creationId xmlns:p14="http://schemas.microsoft.com/office/powerpoint/2010/main" val="1640226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Nội</a:t>
            </a:r>
            <a:r>
              <a:rPr lang="en-US" baseline="0" dirty="0"/>
              <a:t> dung </a:t>
            </a:r>
            <a:r>
              <a:rPr lang="en-US" baseline="0" dirty="0" err="1"/>
              <a:t>trình</a:t>
            </a:r>
            <a:r>
              <a:rPr lang="en-US" baseline="0" dirty="0"/>
              <a:t> </a:t>
            </a:r>
            <a:r>
              <a:rPr lang="en-US" baseline="0" dirty="0" err="1"/>
              <a:t>bày</a:t>
            </a:r>
            <a:r>
              <a:rPr lang="en-US" baseline="0" dirty="0"/>
              <a:t> </a:t>
            </a:r>
            <a:r>
              <a:rPr lang="x-none" dirty="0"/>
              <a:t>của em bao gồm các</a:t>
            </a:r>
            <a:r>
              <a:rPr lang="en-US" dirty="0"/>
              <a:t> 5 </a:t>
            </a:r>
            <a:r>
              <a:rPr lang="en-US" dirty="0" err="1"/>
              <a:t>phần</a:t>
            </a:r>
            <a:r>
              <a:rPr lang="en-US" baseline="0" dirty="0"/>
              <a:t> </a:t>
            </a:r>
            <a:r>
              <a:rPr lang="en-US" baseline="0" dirty="0" err="1"/>
              <a:t>đó</a:t>
            </a:r>
            <a:r>
              <a:rPr lang="en-US" baseline="0" dirty="0"/>
              <a:t> </a:t>
            </a:r>
            <a:r>
              <a:rPr lang="en-US" baseline="0" dirty="0" err="1"/>
              <a:t>là</a:t>
            </a:r>
            <a:endParaRPr lang="x-none" dirty="0"/>
          </a:p>
        </p:txBody>
      </p:sp>
      <p:sp>
        <p:nvSpPr>
          <p:cNvPr id="4" name="Slide Number Placeholder 3"/>
          <p:cNvSpPr>
            <a:spLocks noGrp="1"/>
          </p:cNvSpPr>
          <p:nvPr>
            <p:ph type="sldNum" sz="quarter" idx="5"/>
          </p:nvPr>
        </p:nvSpPr>
        <p:spPr/>
        <p:txBody>
          <a:bodyPr/>
          <a:lstStyle/>
          <a:p>
            <a:fld id="{7BFAD980-00CE-6F4A-9FB7-7675EBEEB89E}" type="slidenum">
              <a:rPr lang="x-none" smtClean="0"/>
              <a:t>1</a:t>
            </a:fld>
            <a:endParaRPr lang="x-none"/>
          </a:p>
        </p:txBody>
      </p:sp>
    </p:spTree>
    <p:extLst>
      <p:ext uri="{BB962C8B-B14F-4D97-AF65-F5344CB8AC3E}">
        <p14:creationId xmlns:p14="http://schemas.microsoft.com/office/powerpoint/2010/main" val="2652257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Để</a:t>
            </a:r>
            <a:r>
              <a:rPr lang="en-US" dirty="0"/>
              <a:t> </a:t>
            </a:r>
            <a:r>
              <a:rPr lang="en-US" dirty="0" err="1"/>
              <a:t>đào</a:t>
            </a:r>
            <a:r>
              <a:rPr lang="en-US" dirty="0"/>
              <a:t> </a:t>
            </a:r>
            <a:r>
              <a:rPr lang="en-US" dirty="0" err="1"/>
              <a:t>tạo</a:t>
            </a:r>
            <a:r>
              <a:rPr lang="en-US" dirty="0"/>
              <a:t> </a:t>
            </a:r>
            <a:r>
              <a:rPr lang="en-US" dirty="0" err="1"/>
              <a:t>mô</a:t>
            </a:r>
            <a:r>
              <a:rPr lang="en-US" dirty="0"/>
              <a:t> </a:t>
            </a:r>
            <a:r>
              <a:rPr lang="en-US" dirty="0" err="1"/>
              <a:t>hình</a:t>
            </a:r>
            <a:r>
              <a:rPr lang="en-US" dirty="0"/>
              <a:t> Transformer </a:t>
            </a:r>
            <a:r>
              <a:rPr lang="en-US" dirty="0" err="1"/>
              <a:t>em</a:t>
            </a:r>
            <a:r>
              <a:rPr lang="en-US" baseline="0" dirty="0"/>
              <a:t> </a:t>
            </a:r>
            <a:r>
              <a:rPr lang="en-US" baseline="0" dirty="0" err="1"/>
              <a:t>đã</a:t>
            </a:r>
            <a:r>
              <a:rPr lang="en-US" baseline="0" dirty="0"/>
              <a:t> </a:t>
            </a:r>
            <a:r>
              <a:rPr lang="en-US" dirty="0" err="1"/>
              <a:t>sử</a:t>
            </a:r>
            <a:r>
              <a:rPr lang="en-US" dirty="0"/>
              <a:t> </a:t>
            </a:r>
            <a:r>
              <a:rPr lang="en-US" dirty="0" err="1"/>
              <a:t>dụng</a:t>
            </a:r>
            <a:r>
              <a:rPr lang="en-US" dirty="0"/>
              <a:t> </a:t>
            </a:r>
            <a:r>
              <a:rPr lang="en-US" dirty="0" err="1"/>
              <a:t>kỹ</a:t>
            </a:r>
            <a:r>
              <a:rPr lang="en-US" dirty="0"/>
              <a:t> </a:t>
            </a:r>
            <a:r>
              <a:rPr lang="en-US" dirty="0" err="1"/>
              <a:t>thuật</a:t>
            </a:r>
            <a:r>
              <a:rPr lang="en-US" dirty="0"/>
              <a:t> transfer learning </a:t>
            </a:r>
            <a:r>
              <a:rPr lang="en-US" dirty="0" err="1"/>
              <a:t>để</a:t>
            </a:r>
            <a:r>
              <a:rPr lang="en-US" dirty="0"/>
              <a:t> </a:t>
            </a:r>
            <a:r>
              <a:rPr lang="en-US" dirty="0" err="1"/>
              <a:t>học</a:t>
            </a:r>
            <a:r>
              <a:rPr lang="en-US" dirty="0"/>
              <a:t> </a:t>
            </a:r>
            <a:r>
              <a:rPr lang="en-US" dirty="0" err="1"/>
              <a:t>chuyển</a:t>
            </a:r>
            <a:r>
              <a:rPr lang="en-US" dirty="0"/>
              <a:t> </a:t>
            </a:r>
            <a:r>
              <a:rPr lang="en-US" dirty="0" err="1"/>
              <a:t>đổi</a:t>
            </a:r>
            <a:r>
              <a:rPr lang="en-US" dirty="0"/>
              <a:t> </a:t>
            </a:r>
            <a:r>
              <a:rPr lang="en-US" dirty="0" err="1"/>
              <a:t>từ</a:t>
            </a:r>
            <a:r>
              <a:rPr lang="en-US" dirty="0"/>
              <a:t> pretrained model </a:t>
            </a:r>
            <a:r>
              <a:rPr lang="en-US" dirty="0" err="1"/>
              <a:t>với</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gồm</a:t>
            </a:r>
            <a:r>
              <a:rPr lang="en-US" dirty="0"/>
              <a:t> 10 </a:t>
            </a:r>
            <a:r>
              <a:rPr lang="en-US" dirty="0" err="1"/>
              <a:t>triệu</a:t>
            </a:r>
            <a:r>
              <a:rPr lang="en-US" dirty="0"/>
              <a:t> </a:t>
            </a:r>
            <a:r>
              <a:rPr lang="en-US" dirty="0" err="1"/>
              <a:t>ảnh</a:t>
            </a:r>
            <a:r>
              <a:rPr lang="en-US" dirty="0"/>
              <a:t> </a:t>
            </a:r>
            <a:r>
              <a:rPr lang="en-US" dirty="0" err="1"/>
              <a:t>văn</a:t>
            </a:r>
            <a:r>
              <a:rPr lang="en-US" dirty="0"/>
              <a:t> </a:t>
            </a:r>
            <a:r>
              <a:rPr lang="en-US" dirty="0" err="1"/>
              <a:t>bản</a:t>
            </a:r>
            <a:r>
              <a:rPr lang="en-US" dirty="0"/>
              <a:t> </a:t>
            </a:r>
            <a:r>
              <a:rPr lang="en-US" dirty="0" err="1"/>
              <a:t>tiếng</a:t>
            </a:r>
            <a:r>
              <a:rPr lang="en-US" baseline="0" dirty="0"/>
              <a:t> </a:t>
            </a:r>
            <a:r>
              <a:rPr lang="en-US" baseline="0" dirty="0" err="1"/>
              <a:t>Việt</a:t>
            </a:r>
            <a:r>
              <a:rPr lang="en-US" dirty="0"/>
              <a:t> </a:t>
            </a:r>
            <a:r>
              <a:rPr lang="en-US" dirty="0" err="1"/>
              <a:t>đã</a:t>
            </a:r>
            <a:r>
              <a:rPr lang="en-US" dirty="0"/>
              <a:t> </a:t>
            </a:r>
            <a:r>
              <a:rPr lang="en-US" dirty="0" err="1"/>
              <a:t>được</a:t>
            </a:r>
            <a:r>
              <a:rPr lang="en-US" dirty="0"/>
              <a:t> scan.</a:t>
            </a:r>
          </a:p>
          <a:p>
            <a:r>
              <a:rPr lang="en-US" dirty="0"/>
              <a:t> </a:t>
            </a:r>
            <a:r>
              <a:rPr lang="en-US" dirty="0" err="1"/>
              <a:t>Đồ</a:t>
            </a:r>
            <a:r>
              <a:rPr lang="en-US" baseline="0" dirty="0"/>
              <a:t> </a:t>
            </a:r>
            <a:r>
              <a:rPr lang="en-US" baseline="0" dirty="0" err="1"/>
              <a:t>thị</a:t>
            </a:r>
            <a:r>
              <a:rPr lang="en-US" baseline="0" dirty="0"/>
              <a:t> </a:t>
            </a:r>
            <a:r>
              <a:rPr lang="en-US" baseline="0" dirty="0" err="1"/>
              <a:t>mô</a:t>
            </a:r>
            <a:r>
              <a:rPr lang="en-US" baseline="0" dirty="0"/>
              <a:t> </a:t>
            </a:r>
            <a:r>
              <a:rPr lang="en-US" baseline="0" dirty="0" err="1"/>
              <a:t>tả</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đào</a:t>
            </a:r>
            <a:r>
              <a:rPr lang="en-US" baseline="0" dirty="0"/>
              <a:t> </a:t>
            </a:r>
            <a:r>
              <a:rPr lang="en-US" baseline="0" dirty="0" err="1"/>
              <a:t>tạo</a:t>
            </a:r>
            <a:r>
              <a:rPr lang="en-US" baseline="0" dirty="0"/>
              <a:t> </a:t>
            </a:r>
            <a:r>
              <a:rPr lang="en-US" baseline="0" dirty="0" err="1"/>
              <a:t>của</a:t>
            </a:r>
            <a:r>
              <a:rPr lang="en-US" baseline="0" dirty="0"/>
              <a:t> </a:t>
            </a:r>
            <a:r>
              <a:rPr lang="en-US" baseline="0" dirty="0" err="1"/>
              <a:t>mô</a:t>
            </a:r>
            <a:r>
              <a:rPr lang="en-US" baseline="0" dirty="0"/>
              <a:t> </a:t>
            </a:r>
            <a:r>
              <a:rPr lang="en-US" baseline="0" dirty="0" err="1"/>
              <a:t>hình</a:t>
            </a:r>
            <a:r>
              <a:rPr lang="en-US" baseline="0" dirty="0"/>
              <a:t> </a:t>
            </a:r>
            <a:r>
              <a:rPr lang="en-US" baseline="0" dirty="0" err="1"/>
              <a:t>được</a:t>
            </a:r>
            <a:r>
              <a:rPr lang="en-US" baseline="0" dirty="0"/>
              <a:t> </a:t>
            </a:r>
            <a:r>
              <a:rPr lang="en-US" baseline="0" dirty="0" err="1"/>
              <a:t>biểu</a:t>
            </a:r>
            <a:r>
              <a:rPr lang="en-US" baseline="0" dirty="0"/>
              <a:t> </a:t>
            </a:r>
            <a:r>
              <a:rPr lang="en-US" baseline="0" dirty="0" err="1"/>
              <a:t>diễn</a:t>
            </a:r>
            <a:r>
              <a:rPr lang="en-US" baseline="0" dirty="0"/>
              <a:t> ở </a:t>
            </a:r>
            <a:r>
              <a:rPr lang="en-US" baseline="0" dirty="0" err="1"/>
              <a:t>hình</a:t>
            </a:r>
            <a:r>
              <a:rPr lang="en-US" baseline="0" dirty="0"/>
              <a:t> </a:t>
            </a:r>
            <a:r>
              <a:rPr lang="en-US" baseline="0" dirty="0" err="1"/>
              <a:t>bên</a:t>
            </a:r>
            <a:r>
              <a:rPr lang="en-US" baseline="0" dirty="0"/>
              <a:t> </a:t>
            </a:r>
            <a:r>
              <a:rPr lang="en-US" dirty="0" err="1"/>
              <a:t>với</a:t>
            </a:r>
            <a:r>
              <a:rPr lang="en-US" dirty="0"/>
              <a:t> </a:t>
            </a:r>
            <a:r>
              <a:rPr lang="en-US" dirty="0" err="1"/>
              <a:t>đường</a:t>
            </a:r>
            <a:r>
              <a:rPr lang="en-US" dirty="0"/>
              <a:t> </a:t>
            </a:r>
            <a:r>
              <a:rPr lang="en-US" dirty="0" err="1"/>
              <a:t>màu</a:t>
            </a:r>
            <a:r>
              <a:rPr lang="en-US" dirty="0"/>
              <a:t> </a:t>
            </a:r>
            <a:r>
              <a:rPr lang="en-US" dirty="0" err="1"/>
              <a:t>xanh</a:t>
            </a:r>
            <a:r>
              <a:rPr lang="en-US" dirty="0"/>
              <a:t> </a:t>
            </a:r>
            <a:r>
              <a:rPr lang="en-US" dirty="0" err="1"/>
              <a:t>là</a:t>
            </a:r>
            <a:r>
              <a:rPr lang="en-US" dirty="0"/>
              <a:t> </a:t>
            </a:r>
            <a:r>
              <a:rPr lang="en-US" dirty="0" err="1"/>
              <a:t>giá</a:t>
            </a:r>
            <a:r>
              <a:rPr lang="en-US" dirty="0"/>
              <a:t> </a:t>
            </a:r>
            <a:r>
              <a:rPr lang="en-US" dirty="0" err="1"/>
              <a:t>trị</a:t>
            </a:r>
            <a:r>
              <a:rPr lang="en-US" dirty="0"/>
              <a:t> training loss </a:t>
            </a:r>
            <a:r>
              <a:rPr lang="en-US" dirty="0" err="1"/>
              <a:t>và</a:t>
            </a:r>
            <a:r>
              <a:rPr lang="en-US" dirty="0"/>
              <a:t> </a:t>
            </a:r>
            <a:r>
              <a:rPr lang="en-US" dirty="0" err="1"/>
              <a:t>màu</a:t>
            </a:r>
            <a:r>
              <a:rPr lang="en-US" dirty="0"/>
              <a:t> </a:t>
            </a:r>
            <a:r>
              <a:rPr lang="en-US" dirty="0" err="1"/>
              <a:t>đỏ</a:t>
            </a:r>
            <a:r>
              <a:rPr lang="en-US" dirty="0"/>
              <a:t> </a:t>
            </a:r>
            <a:r>
              <a:rPr lang="en-US" dirty="0" err="1"/>
              <a:t>là</a:t>
            </a:r>
            <a:r>
              <a:rPr lang="en-US" dirty="0"/>
              <a:t> validation</a:t>
            </a:r>
            <a:r>
              <a:rPr lang="en-US" baseline="0" dirty="0"/>
              <a:t> </a:t>
            </a:r>
            <a:r>
              <a:rPr lang="en-US" dirty="0"/>
              <a:t>loss, ta </a:t>
            </a:r>
            <a:r>
              <a:rPr lang="en-US" dirty="0" err="1"/>
              <a:t>có</a:t>
            </a:r>
            <a:r>
              <a:rPr lang="en-US" dirty="0"/>
              <a:t> </a:t>
            </a:r>
            <a:r>
              <a:rPr lang="en-US" dirty="0" err="1"/>
              <a:t>thể</a:t>
            </a:r>
            <a:r>
              <a:rPr lang="en-US" dirty="0"/>
              <a:t> </a:t>
            </a:r>
            <a:r>
              <a:rPr lang="en-US" dirty="0" err="1"/>
              <a:t>thấy</a:t>
            </a:r>
            <a:r>
              <a:rPr lang="en-US" dirty="0"/>
              <a:t> do </a:t>
            </a:r>
            <a:r>
              <a:rPr lang="en-US" dirty="0" err="1"/>
              <a:t>mô</a:t>
            </a:r>
            <a:r>
              <a:rPr lang="en-US" dirty="0"/>
              <a:t> </a:t>
            </a:r>
            <a:r>
              <a:rPr lang="en-US" dirty="0" err="1"/>
              <a:t>hình</a:t>
            </a:r>
            <a:r>
              <a:rPr lang="en-US" dirty="0"/>
              <a:t> </a:t>
            </a:r>
            <a:r>
              <a:rPr lang="en-US" dirty="0" err="1"/>
              <a:t>được</a:t>
            </a:r>
            <a:r>
              <a:rPr lang="en-US" dirty="0"/>
              <a:t> </a:t>
            </a:r>
            <a:r>
              <a:rPr lang="en-US" dirty="0" err="1"/>
              <a:t>khởi</a:t>
            </a:r>
            <a:r>
              <a:rPr lang="en-US" dirty="0"/>
              <a:t> </a:t>
            </a:r>
            <a:r>
              <a:rPr lang="en-US" dirty="0" err="1"/>
              <a:t>tạo</a:t>
            </a:r>
            <a:r>
              <a:rPr lang="en-US" dirty="0"/>
              <a:t> </a:t>
            </a:r>
            <a:r>
              <a:rPr lang="en-US" dirty="0" err="1"/>
              <a:t>từ</a:t>
            </a:r>
            <a:r>
              <a:rPr lang="en-US" dirty="0"/>
              <a:t> </a:t>
            </a:r>
            <a:r>
              <a:rPr lang="en-US" dirty="0" err="1"/>
              <a:t>các</a:t>
            </a:r>
            <a:r>
              <a:rPr lang="en-US" dirty="0"/>
              <a:t> </a:t>
            </a:r>
            <a:r>
              <a:rPr lang="en-US" dirty="0" err="1"/>
              <a:t>tham</a:t>
            </a:r>
            <a:r>
              <a:rPr lang="en-US" dirty="0"/>
              <a:t> </a:t>
            </a:r>
            <a:r>
              <a:rPr lang="en-US" dirty="0" err="1"/>
              <a:t>số</a:t>
            </a:r>
            <a:r>
              <a:rPr lang="en-US" dirty="0"/>
              <a:t> </a:t>
            </a:r>
            <a:r>
              <a:rPr lang="en-US" dirty="0" err="1"/>
              <a:t>của</a:t>
            </a:r>
            <a:r>
              <a:rPr lang="en-US" dirty="0"/>
              <a:t> pretrained model </a:t>
            </a:r>
            <a:r>
              <a:rPr lang="en-US" dirty="0" err="1"/>
              <a:t>nên</a:t>
            </a:r>
            <a:r>
              <a:rPr lang="en-US" dirty="0"/>
              <a:t> </a:t>
            </a:r>
            <a:r>
              <a:rPr lang="en-US" dirty="0" err="1"/>
              <a:t>giá</a:t>
            </a:r>
            <a:r>
              <a:rPr lang="en-US" dirty="0"/>
              <a:t> </a:t>
            </a:r>
            <a:r>
              <a:rPr lang="en-US" dirty="0" err="1"/>
              <a:t>trị</a:t>
            </a:r>
            <a:r>
              <a:rPr lang="en-US" dirty="0"/>
              <a:t> </a:t>
            </a:r>
            <a:r>
              <a:rPr lang="en-US" dirty="0" err="1"/>
              <a:t>mất</a:t>
            </a:r>
            <a:r>
              <a:rPr lang="en-US" dirty="0"/>
              <a:t> </a:t>
            </a:r>
            <a:r>
              <a:rPr lang="en-US" dirty="0" err="1"/>
              <a:t>mát</a:t>
            </a:r>
            <a:r>
              <a:rPr lang="en-US" dirty="0"/>
              <a:t> </a:t>
            </a:r>
            <a:r>
              <a:rPr lang="en-US" dirty="0" err="1"/>
              <a:t>giảm</a:t>
            </a:r>
            <a:r>
              <a:rPr lang="en-US" dirty="0"/>
              <a:t> </a:t>
            </a:r>
            <a:r>
              <a:rPr lang="en-US" dirty="0" err="1"/>
              <a:t>nhanh</a:t>
            </a:r>
            <a:r>
              <a:rPr lang="en-US" dirty="0"/>
              <a:t> </a:t>
            </a:r>
            <a:r>
              <a:rPr lang="en-US" dirty="0" err="1"/>
              <a:t>chóng</a:t>
            </a:r>
            <a:r>
              <a:rPr lang="en-US" dirty="0"/>
              <a:t> </a:t>
            </a:r>
            <a:r>
              <a:rPr lang="en-US" dirty="0" err="1"/>
              <a:t>và</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tối</a:t>
            </a:r>
            <a:r>
              <a:rPr lang="en-US" dirty="0"/>
              <a:t> </a:t>
            </a:r>
            <a:r>
              <a:rPr lang="en-US" dirty="0" err="1"/>
              <a:t>ưu</a:t>
            </a:r>
            <a:r>
              <a:rPr lang="en-US" dirty="0"/>
              <a:t> </a:t>
            </a:r>
            <a:r>
              <a:rPr lang="en-US" dirty="0" err="1"/>
              <a:t>khá</a:t>
            </a:r>
            <a:r>
              <a:rPr lang="en-US" dirty="0"/>
              <a:t> </a:t>
            </a:r>
            <a:r>
              <a:rPr lang="en-US" dirty="0" err="1"/>
              <a:t>nhanh</a:t>
            </a:r>
            <a:endParaRPr lang="en-US" dirty="0"/>
          </a:p>
          <a:p>
            <a:endParaRPr lang="en-US" dirty="0"/>
          </a:p>
        </p:txBody>
      </p:sp>
      <p:sp>
        <p:nvSpPr>
          <p:cNvPr id="4" name="Slide Number Placeholder 3"/>
          <p:cNvSpPr>
            <a:spLocks noGrp="1"/>
          </p:cNvSpPr>
          <p:nvPr>
            <p:ph type="sldNum" sz="quarter" idx="10"/>
          </p:nvPr>
        </p:nvSpPr>
        <p:spPr/>
        <p:txBody>
          <a:bodyPr/>
          <a:lstStyle/>
          <a:p>
            <a:fld id="{7BFAD980-00CE-6F4A-9FB7-7675EBEEB89E}" type="slidenum">
              <a:rPr lang="x-none" smtClean="0"/>
              <a:t>19</a:t>
            </a:fld>
            <a:endParaRPr lang="x-none"/>
          </a:p>
        </p:txBody>
      </p:sp>
    </p:spTree>
    <p:extLst>
      <p:ext uri="{BB962C8B-B14F-4D97-AF65-F5344CB8AC3E}">
        <p14:creationId xmlns:p14="http://schemas.microsoft.com/office/powerpoint/2010/main" val="2100944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baseline="0" dirty="0"/>
              <a:t> </a:t>
            </a:r>
            <a:r>
              <a:rPr lang="en-US" baseline="0" dirty="0" err="1"/>
              <a:t>theo</a:t>
            </a:r>
            <a:r>
              <a:rPr lang="en-US" baseline="0" dirty="0"/>
              <a:t> </a:t>
            </a:r>
            <a:r>
              <a:rPr lang="en-US" baseline="0" dirty="0" err="1"/>
              <a:t>là</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đạt</a:t>
            </a:r>
            <a:r>
              <a:rPr lang="en-US" baseline="0" dirty="0"/>
              <a:t> </a:t>
            </a:r>
            <a:r>
              <a:rPr lang="en-US" baseline="0" dirty="0" err="1"/>
              <a:t>được</a:t>
            </a:r>
            <a:r>
              <a:rPr lang="en-US" baseline="0" dirty="0"/>
              <a:t> </a:t>
            </a:r>
            <a:r>
              <a:rPr lang="en-US" baseline="0" dirty="0" err="1"/>
              <a:t>của</a:t>
            </a:r>
            <a:r>
              <a:rPr lang="en-US" baseline="0" dirty="0"/>
              <a:t> </a:t>
            </a:r>
            <a:r>
              <a:rPr lang="en-US" baseline="0" dirty="0" err="1"/>
              <a:t>các</a:t>
            </a:r>
            <a:r>
              <a:rPr lang="en-US" baseline="0" dirty="0"/>
              <a:t> </a:t>
            </a:r>
            <a:r>
              <a:rPr lang="en-US" baseline="0" dirty="0" err="1"/>
              <a:t>mô</a:t>
            </a:r>
            <a:r>
              <a:rPr lang="en-US" baseline="0" dirty="0"/>
              <a:t> </a:t>
            </a:r>
            <a:r>
              <a:rPr lang="en-US" baseline="0" dirty="0" err="1"/>
              <a:t>hình</a:t>
            </a:r>
            <a:endParaRPr lang="en-US" baseline="0" dirty="0"/>
          </a:p>
          <a:p>
            <a:r>
              <a:rPr lang="en-US" baseline="0" dirty="0" err="1"/>
              <a:t>Đầu</a:t>
            </a:r>
            <a:r>
              <a:rPr lang="en-US" baseline="0" dirty="0"/>
              <a:t> </a:t>
            </a:r>
            <a:r>
              <a:rPr lang="en-US" baseline="0" dirty="0" err="1"/>
              <a:t>tiên</a:t>
            </a:r>
            <a:r>
              <a:rPr lang="en-US" baseline="0" dirty="0"/>
              <a:t> </a:t>
            </a:r>
            <a:r>
              <a:rPr lang="en-US" baseline="0" dirty="0" err="1"/>
              <a:t>là</a:t>
            </a:r>
            <a:r>
              <a:rPr lang="en-US" baseline="0" dirty="0"/>
              <a:t> </a:t>
            </a:r>
            <a:r>
              <a:rPr lang="en-US" baseline="0" dirty="0" err="1"/>
              <a:t>mô</a:t>
            </a:r>
            <a:r>
              <a:rPr lang="en-US" baseline="0" dirty="0"/>
              <a:t> </a:t>
            </a:r>
            <a:r>
              <a:rPr lang="en-US" baseline="0" dirty="0" err="1"/>
              <a:t>hình</a:t>
            </a:r>
            <a:r>
              <a:rPr lang="en-US" baseline="0" dirty="0"/>
              <a:t> Cropper</a:t>
            </a:r>
          </a:p>
          <a:p>
            <a:r>
              <a:rPr lang="en-US" baseline="0" dirty="0" err="1"/>
              <a:t>Mô</a:t>
            </a:r>
            <a:r>
              <a:rPr lang="en-US" baseline="0" dirty="0"/>
              <a:t> </a:t>
            </a:r>
            <a:r>
              <a:rPr lang="en-US" baseline="0" dirty="0" err="1"/>
              <a:t>hình</a:t>
            </a:r>
            <a:r>
              <a:rPr lang="en-US" baseline="0" dirty="0"/>
              <a:t> ban </a:t>
            </a:r>
            <a:r>
              <a:rPr lang="en-US" baseline="0" dirty="0" err="1"/>
              <a:t>đầu</a:t>
            </a:r>
            <a:r>
              <a:rPr lang="en-US" baseline="0" dirty="0"/>
              <a:t> </a:t>
            </a:r>
            <a:r>
              <a:rPr lang="en-US" baseline="0" dirty="0" err="1"/>
              <a:t>khi</a:t>
            </a:r>
            <a:r>
              <a:rPr lang="en-US" baseline="0" dirty="0"/>
              <a:t> training </a:t>
            </a:r>
            <a:r>
              <a:rPr lang="en-US" baseline="0" dirty="0" err="1"/>
              <a:t>của</a:t>
            </a:r>
            <a:r>
              <a:rPr lang="en-US" baseline="0" dirty="0"/>
              <a:t> </a:t>
            </a:r>
            <a:r>
              <a:rPr lang="en-US" baseline="0" dirty="0" err="1"/>
              <a:t>em</a:t>
            </a:r>
            <a:r>
              <a:rPr lang="en-US" baseline="0" dirty="0"/>
              <a:t> </a:t>
            </a:r>
            <a:r>
              <a:rPr lang="en-US" baseline="0" dirty="0" err="1"/>
              <a:t>đạt</a:t>
            </a:r>
            <a:r>
              <a:rPr lang="en-US" baseline="0" dirty="0"/>
              <a:t> </a:t>
            </a:r>
            <a:r>
              <a:rPr lang="en-US" baseline="0" dirty="0" err="1"/>
              <a:t>được</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là</a:t>
            </a:r>
            <a:r>
              <a:rPr lang="en-US" baseline="0" dirty="0"/>
              <a:t> 97.36%, </a:t>
            </a:r>
            <a:r>
              <a:rPr lang="en-US" baseline="0" dirty="0" err="1"/>
              <a:t>và</a:t>
            </a:r>
            <a:r>
              <a:rPr lang="en-US" baseline="0" dirty="0"/>
              <a:t> </a:t>
            </a:r>
            <a:r>
              <a:rPr lang="en-US" baseline="0" dirty="0" err="1"/>
              <a:t>sau</a:t>
            </a:r>
            <a:r>
              <a:rPr lang="en-US" baseline="0" dirty="0"/>
              <a:t> </a:t>
            </a:r>
            <a:r>
              <a:rPr lang="en-US" baseline="0" dirty="0" err="1"/>
              <a:t>khi</a:t>
            </a:r>
            <a:r>
              <a:rPr lang="en-US" baseline="0" dirty="0"/>
              <a:t> </a:t>
            </a:r>
            <a:r>
              <a:rPr lang="en-US" baseline="0" dirty="0" err="1"/>
              <a:t>em</a:t>
            </a:r>
            <a:r>
              <a:rPr lang="en-US" baseline="0" dirty="0"/>
              <a:t> </a:t>
            </a:r>
            <a:r>
              <a:rPr lang="en-US" baseline="0" dirty="0" err="1"/>
              <a:t>thực</a:t>
            </a:r>
            <a:r>
              <a:rPr lang="en-US" baseline="0" dirty="0"/>
              <a:t> </a:t>
            </a:r>
            <a:r>
              <a:rPr lang="en-US" baseline="0" dirty="0" err="1"/>
              <a:t>hiện</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phân</a:t>
            </a:r>
            <a:r>
              <a:rPr lang="en-US" baseline="0" dirty="0"/>
              <a:t> </a:t>
            </a:r>
            <a:r>
              <a:rPr lang="en-US" baseline="0" dirty="0" err="1"/>
              <a:t>tích</a:t>
            </a:r>
            <a:r>
              <a:rPr lang="en-US" baseline="0" dirty="0"/>
              <a:t> </a:t>
            </a:r>
            <a:r>
              <a:rPr lang="en-US" baseline="0" dirty="0" err="1"/>
              <a:t>lỗi</a:t>
            </a:r>
            <a:r>
              <a:rPr lang="en-US" baseline="0" dirty="0"/>
              <a:t> </a:t>
            </a:r>
            <a:r>
              <a:rPr lang="en-US" baseline="0" dirty="0" err="1"/>
              <a:t>và</a:t>
            </a:r>
            <a:r>
              <a:rPr lang="en-US" baseline="0" dirty="0"/>
              <a:t> </a:t>
            </a:r>
            <a:r>
              <a:rPr lang="en-US" baseline="0" dirty="0" err="1"/>
              <a:t>xử</a:t>
            </a:r>
            <a:r>
              <a:rPr lang="en-US" baseline="0" dirty="0"/>
              <a:t> </a:t>
            </a:r>
            <a:r>
              <a:rPr lang="en-US" baseline="0" dirty="0" err="1"/>
              <a:t>lý</a:t>
            </a:r>
            <a:r>
              <a:rPr lang="en-US" baseline="0" dirty="0"/>
              <a:t> </a:t>
            </a:r>
            <a:r>
              <a:rPr lang="en-US" baseline="0" dirty="0" err="1"/>
              <a:t>các</a:t>
            </a:r>
            <a:r>
              <a:rPr lang="en-US" baseline="0" dirty="0"/>
              <a:t> </a:t>
            </a:r>
            <a:r>
              <a:rPr lang="en-US" baseline="0" dirty="0" err="1"/>
              <a:t>lỗi</a:t>
            </a:r>
            <a:r>
              <a:rPr lang="en-US" baseline="0" dirty="0"/>
              <a:t> </a:t>
            </a:r>
            <a:r>
              <a:rPr lang="en-US" baseline="0" dirty="0" err="1"/>
              <a:t>thường</a:t>
            </a:r>
            <a:r>
              <a:rPr lang="en-US" baseline="0" dirty="0"/>
              <a:t> </a:t>
            </a:r>
            <a:r>
              <a:rPr lang="en-US" baseline="0" dirty="0" err="1"/>
              <a:t>gặp</a:t>
            </a:r>
            <a:r>
              <a:rPr lang="en-US" baseline="0" dirty="0"/>
              <a:t> </a:t>
            </a:r>
            <a:r>
              <a:rPr lang="en-US" baseline="0" dirty="0" err="1"/>
              <a:t>thì</a:t>
            </a:r>
            <a:r>
              <a:rPr lang="en-US" baseline="0" dirty="0"/>
              <a:t> </a:t>
            </a:r>
            <a:r>
              <a:rPr lang="en-US" baseline="0" dirty="0" err="1"/>
              <a:t>có</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rất</a:t>
            </a:r>
            <a:r>
              <a:rPr lang="en-US" baseline="0" dirty="0"/>
              <a:t> </a:t>
            </a:r>
            <a:r>
              <a:rPr lang="en-US" baseline="0" dirty="0" err="1"/>
              <a:t>tốt</a:t>
            </a:r>
            <a:r>
              <a:rPr lang="en-US" baseline="0" dirty="0"/>
              <a:t> </a:t>
            </a:r>
            <a:r>
              <a:rPr lang="en-US" baseline="0" dirty="0" err="1"/>
              <a:t>đó</a:t>
            </a:r>
            <a:r>
              <a:rPr lang="en-US" baseline="0" dirty="0"/>
              <a:t> </a:t>
            </a:r>
            <a:r>
              <a:rPr lang="en-US" baseline="0" dirty="0" err="1"/>
              <a:t>là</a:t>
            </a:r>
            <a:r>
              <a:rPr lang="en-US" baseline="0" dirty="0"/>
              <a:t> 99.21%</a:t>
            </a: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20</a:t>
            </a:fld>
            <a:endParaRPr lang="x-none"/>
          </a:p>
        </p:txBody>
      </p:sp>
    </p:spTree>
    <p:extLst>
      <p:ext uri="{BB962C8B-B14F-4D97-AF65-F5344CB8AC3E}">
        <p14:creationId xmlns:p14="http://schemas.microsoft.com/office/powerpoint/2010/main" val="3395818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baseline="0" dirty="0"/>
              <a:t> </a:t>
            </a:r>
            <a:r>
              <a:rPr lang="en-US" baseline="0" dirty="0" err="1"/>
              <a:t>theo</a:t>
            </a:r>
            <a:r>
              <a:rPr lang="en-US" baseline="0" dirty="0"/>
              <a:t> </a:t>
            </a:r>
            <a:r>
              <a:rPr lang="en-US" baseline="0" dirty="0" err="1"/>
              <a:t>là</a:t>
            </a:r>
            <a:r>
              <a:rPr lang="en-US" baseline="0" dirty="0"/>
              <a:t> </a:t>
            </a:r>
            <a:r>
              <a:rPr lang="en-US" baseline="0" dirty="0" err="1"/>
              <a:t>mô</a:t>
            </a:r>
            <a:r>
              <a:rPr lang="en-US" baseline="0" dirty="0"/>
              <a:t> </a:t>
            </a:r>
            <a:r>
              <a:rPr lang="en-US" baseline="0" dirty="0" err="1"/>
              <a:t>hình</a:t>
            </a:r>
            <a:r>
              <a:rPr lang="en-US" baseline="0" dirty="0"/>
              <a:t> Detector</a:t>
            </a:r>
          </a:p>
          <a:p>
            <a:pPr marL="171450" indent="-171450">
              <a:buFontTx/>
              <a:buChar char="-"/>
            </a:pPr>
            <a:r>
              <a:rPr lang="en-US" baseline="0" dirty="0" err="1"/>
              <a:t>Mô</a:t>
            </a:r>
            <a:r>
              <a:rPr lang="en-US" baseline="0" dirty="0"/>
              <a:t> </a:t>
            </a:r>
            <a:r>
              <a:rPr lang="en-US" baseline="0" dirty="0" err="1"/>
              <a:t>hình</a:t>
            </a:r>
            <a:r>
              <a:rPr lang="en-US" baseline="0" dirty="0"/>
              <a:t> ban </a:t>
            </a:r>
            <a:r>
              <a:rPr lang="en-US" baseline="0" dirty="0" err="1"/>
              <a:t>đầu</a:t>
            </a:r>
            <a:r>
              <a:rPr lang="en-US" baseline="0" dirty="0"/>
              <a:t> </a:t>
            </a:r>
            <a:r>
              <a:rPr lang="en-US" baseline="0" dirty="0" err="1"/>
              <a:t>em</a:t>
            </a:r>
            <a:r>
              <a:rPr lang="en-US" baseline="0" dirty="0"/>
              <a:t> training </a:t>
            </a:r>
            <a:r>
              <a:rPr lang="en-US" baseline="0" dirty="0" err="1"/>
              <a:t>với</a:t>
            </a:r>
            <a:r>
              <a:rPr lang="en-US" baseline="0" dirty="0"/>
              <a:t> </a:t>
            </a:r>
            <a:r>
              <a:rPr lang="en-US" baseline="0" dirty="0" err="1"/>
              <a:t>anchorbox</a:t>
            </a:r>
            <a:r>
              <a:rPr lang="en-US" baseline="0" dirty="0"/>
              <a:t> </a:t>
            </a:r>
            <a:r>
              <a:rPr lang="en-US" baseline="0" dirty="0" err="1"/>
              <a:t>mặc</a:t>
            </a:r>
            <a:r>
              <a:rPr lang="en-US" baseline="0" dirty="0"/>
              <a:t> </a:t>
            </a:r>
            <a:r>
              <a:rPr lang="en-US" baseline="0" dirty="0" err="1"/>
              <a:t>định</a:t>
            </a:r>
            <a:r>
              <a:rPr lang="en-US" baseline="0" dirty="0"/>
              <a:t> </a:t>
            </a:r>
            <a:r>
              <a:rPr lang="en-US" baseline="0" dirty="0" err="1"/>
              <a:t>của</a:t>
            </a:r>
            <a:r>
              <a:rPr lang="en-US" baseline="0" dirty="0"/>
              <a:t> </a:t>
            </a:r>
            <a:r>
              <a:rPr lang="en-US" baseline="0" dirty="0" err="1"/>
              <a:t>tác</a:t>
            </a:r>
            <a:r>
              <a:rPr lang="en-US" baseline="0" dirty="0"/>
              <a:t> </a:t>
            </a:r>
            <a:r>
              <a:rPr lang="en-US" baseline="0" dirty="0" err="1"/>
              <a:t>giả</a:t>
            </a:r>
            <a:r>
              <a:rPr lang="en-US" baseline="0" dirty="0"/>
              <a:t> </a:t>
            </a:r>
            <a:r>
              <a:rPr lang="en-US" baseline="0" dirty="0" err="1"/>
              <a:t>thì</a:t>
            </a:r>
            <a:r>
              <a:rPr lang="en-US" baseline="0" dirty="0"/>
              <a:t> </a:t>
            </a:r>
            <a:r>
              <a:rPr lang="en-US" baseline="0" dirty="0" err="1"/>
              <a:t>đạt</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rất</a:t>
            </a:r>
            <a:r>
              <a:rPr lang="en-US" baseline="0" dirty="0"/>
              <a:t> </a:t>
            </a:r>
            <a:r>
              <a:rPr lang="en-US" baseline="0" dirty="0" err="1"/>
              <a:t>thấp</a:t>
            </a:r>
            <a:r>
              <a:rPr lang="en-US" baseline="0" dirty="0"/>
              <a:t> </a:t>
            </a:r>
            <a:r>
              <a:rPr lang="en-US" baseline="0" dirty="0" err="1"/>
              <a:t>chỉ</a:t>
            </a:r>
            <a:r>
              <a:rPr lang="en-US" baseline="0" dirty="0"/>
              <a:t> 66,7%, </a:t>
            </a:r>
            <a:r>
              <a:rPr lang="en-US" baseline="0" dirty="0" err="1"/>
              <a:t>và</a:t>
            </a:r>
            <a:r>
              <a:rPr lang="en-US" baseline="0" dirty="0"/>
              <a:t> </a:t>
            </a:r>
            <a:r>
              <a:rPr lang="en-US" baseline="0" dirty="0" err="1"/>
              <a:t>các</a:t>
            </a:r>
            <a:r>
              <a:rPr lang="en-US" baseline="0" dirty="0"/>
              <a:t> ô </a:t>
            </a:r>
            <a:r>
              <a:rPr lang="en-US" baseline="0" dirty="0" err="1"/>
              <a:t>nhận</a:t>
            </a:r>
            <a:r>
              <a:rPr lang="en-US" baseline="0" dirty="0"/>
              <a:t> </a:t>
            </a:r>
            <a:r>
              <a:rPr lang="en-US" baseline="0" dirty="0" err="1"/>
              <a:t>diện</a:t>
            </a:r>
            <a:r>
              <a:rPr lang="en-US" baseline="0" dirty="0"/>
              <a:t> </a:t>
            </a:r>
            <a:r>
              <a:rPr lang="en-US" baseline="0" dirty="0" err="1"/>
              <a:t>được</a:t>
            </a:r>
            <a:r>
              <a:rPr lang="en-US" baseline="0" dirty="0"/>
              <a:t> </a:t>
            </a:r>
            <a:r>
              <a:rPr lang="en-US" baseline="0" dirty="0" err="1"/>
              <a:t>có</a:t>
            </a:r>
            <a:r>
              <a:rPr lang="en-US" baseline="0" dirty="0"/>
              <a:t> </a:t>
            </a:r>
            <a:r>
              <a:rPr lang="en-US" baseline="0" dirty="0" err="1"/>
              <a:t>xu</a:t>
            </a:r>
            <a:r>
              <a:rPr lang="en-US" baseline="0" dirty="0"/>
              <a:t> </a:t>
            </a:r>
            <a:r>
              <a:rPr lang="en-US" baseline="0" dirty="0" err="1"/>
              <a:t>hướng</a:t>
            </a:r>
            <a:r>
              <a:rPr lang="en-US" baseline="0" dirty="0"/>
              <a:t> </a:t>
            </a:r>
            <a:r>
              <a:rPr lang="en-US" baseline="0" dirty="0" err="1"/>
              <a:t>bị</a:t>
            </a:r>
            <a:r>
              <a:rPr lang="en-US" baseline="0" dirty="0"/>
              <a:t> co </a:t>
            </a:r>
            <a:r>
              <a:rPr lang="en-US" baseline="0" dirty="0" err="1"/>
              <a:t>lại</a:t>
            </a:r>
            <a:r>
              <a:rPr lang="en-US" baseline="0" dirty="0"/>
              <a:t> </a:t>
            </a:r>
            <a:r>
              <a:rPr lang="en-US" baseline="0" dirty="0" err="1"/>
              <a:t>thành</a:t>
            </a:r>
            <a:r>
              <a:rPr lang="en-US" baseline="0" dirty="0"/>
              <a:t> </a:t>
            </a:r>
            <a:r>
              <a:rPr lang="en-US" baseline="0" dirty="0" err="1"/>
              <a:t>hình</a:t>
            </a:r>
            <a:r>
              <a:rPr lang="en-US" baseline="0" dirty="0"/>
              <a:t> </a:t>
            </a:r>
            <a:r>
              <a:rPr lang="en-US" baseline="0" dirty="0" err="1"/>
              <a:t>vuông</a:t>
            </a:r>
            <a:r>
              <a:rPr lang="en-US" baseline="0" dirty="0"/>
              <a:t>, </a:t>
            </a:r>
            <a:r>
              <a:rPr lang="en-US" baseline="0" dirty="0" err="1"/>
              <a:t>không</a:t>
            </a:r>
            <a:r>
              <a:rPr lang="en-US" baseline="0" dirty="0"/>
              <a:t> </a:t>
            </a:r>
            <a:r>
              <a:rPr lang="en-US" baseline="0" dirty="0" err="1"/>
              <a:t>bao</a:t>
            </a:r>
            <a:r>
              <a:rPr lang="en-US" baseline="0" dirty="0"/>
              <a:t> </a:t>
            </a:r>
            <a:r>
              <a:rPr lang="en-US" baseline="0" dirty="0" err="1"/>
              <a:t>quanh</a:t>
            </a:r>
            <a:r>
              <a:rPr lang="en-US" baseline="0" dirty="0"/>
              <a:t> </a:t>
            </a:r>
            <a:r>
              <a:rPr lang="en-US" baseline="0" dirty="0" err="1"/>
              <a:t>hết</a:t>
            </a:r>
            <a:r>
              <a:rPr lang="en-US" baseline="0" dirty="0"/>
              <a:t> </a:t>
            </a:r>
            <a:r>
              <a:rPr lang="en-US" baseline="0" dirty="0" err="1"/>
              <a:t>được</a:t>
            </a:r>
            <a:r>
              <a:rPr lang="en-US" baseline="0" dirty="0"/>
              <a:t> </a:t>
            </a:r>
            <a:r>
              <a:rPr lang="en-US" baseline="0" dirty="0" err="1"/>
              <a:t>vùng</a:t>
            </a:r>
            <a:r>
              <a:rPr lang="en-US" baseline="0" dirty="0"/>
              <a:t> </a:t>
            </a:r>
            <a:r>
              <a:rPr lang="en-US" baseline="0" dirty="0" err="1"/>
              <a:t>chứa</a:t>
            </a:r>
            <a:r>
              <a:rPr lang="en-US" baseline="0" dirty="0"/>
              <a:t> </a:t>
            </a:r>
            <a:r>
              <a:rPr lang="en-US" baseline="0" dirty="0" err="1"/>
              <a:t>thông</a:t>
            </a:r>
            <a:r>
              <a:rPr lang="en-US" baseline="0" dirty="0"/>
              <a:t> tin</a:t>
            </a:r>
          </a:p>
          <a:p>
            <a:pPr marL="171450" indent="-171450">
              <a:buFontTx/>
              <a:buChar char="-"/>
            </a:pPr>
            <a:r>
              <a:rPr lang="en-US" baseline="0" dirty="0" err="1"/>
              <a:t>Mô</a:t>
            </a:r>
            <a:r>
              <a:rPr lang="en-US" baseline="0" dirty="0"/>
              <a:t> </a:t>
            </a:r>
            <a:r>
              <a:rPr lang="en-US" baseline="0" dirty="0" err="1"/>
              <a:t>hình</a:t>
            </a:r>
            <a:r>
              <a:rPr lang="en-US" baseline="0" dirty="0"/>
              <a:t> </a:t>
            </a:r>
            <a:r>
              <a:rPr lang="en-US" baseline="0" dirty="0" err="1"/>
              <a:t>thứ</a:t>
            </a:r>
            <a:r>
              <a:rPr lang="en-US" baseline="0" dirty="0"/>
              <a:t> 2 </a:t>
            </a:r>
            <a:r>
              <a:rPr lang="en-US" baseline="0" dirty="0" err="1"/>
              <a:t>sử</a:t>
            </a:r>
            <a:r>
              <a:rPr lang="en-US" baseline="0" dirty="0"/>
              <a:t> </a:t>
            </a:r>
            <a:r>
              <a:rPr lang="en-US" baseline="0" dirty="0" err="1"/>
              <a:t>dụng</a:t>
            </a:r>
            <a:r>
              <a:rPr lang="en-US" baseline="0" dirty="0"/>
              <a:t> anchor box </a:t>
            </a:r>
            <a:r>
              <a:rPr lang="en-US" baseline="0" dirty="0" err="1"/>
              <a:t>mới</a:t>
            </a:r>
            <a:r>
              <a:rPr lang="en-US" baseline="0" dirty="0"/>
              <a:t> </a:t>
            </a:r>
            <a:r>
              <a:rPr lang="en-US" baseline="0" dirty="0" err="1"/>
              <a:t>được</a:t>
            </a:r>
            <a:r>
              <a:rPr lang="en-US" baseline="0" dirty="0"/>
              <a:t> </a:t>
            </a:r>
            <a:r>
              <a:rPr lang="en-US" baseline="0" dirty="0" err="1"/>
              <a:t>tìm</a:t>
            </a:r>
            <a:r>
              <a:rPr lang="en-US" baseline="0" dirty="0"/>
              <a:t> </a:t>
            </a:r>
            <a:r>
              <a:rPr lang="en-US" baseline="0" dirty="0" err="1"/>
              <a:t>dựa</a:t>
            </a:r>
            <a:r>
              <a:rPr lang="en-US" baseline="0" dirty="0"/>
              <a:t> </a:t>
            </a:r>
            <a:r>
              <a:rPr lang="en-US" baseline="0" dirty="0" err="1"/>
              <a:t>trên</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đào</a:t>
            </a:r>
            <a:r>
              <a:rPr lang="en-US" baseline="0" dirty="0"/>
              <a:t> </a:t>
            </a:r>
            <a:r>
              <a:rPr lang="en-US" baseline="0" dirty="0" err="1"/>
              <a:t>tạo</a:t>
            </a:r>
            <a:r>
              <a:rPr lang="en-US" baseline="0" dirty="0"/>
              <a:t> </a:t>
            </a:r>
            <a:r>
              <a:rPr lang="en-US" baseline="0" dirty="0" err="1"/>
              <a:t>thì</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tăng</a:t>
            </a:r>
            <a:r>
              <a:rPr lang="en-US" baseline="0" dirty="0"/>
              <a:t> </a:t>
            </a:r>
            <a:r>
              <a:rPr lang="en-US" baseline="0" dirty="0" err="1"/>
              <a:t>lên</a:t>
            </a:r>
            <a:r>
              <a:rPr lang="en-US" baseline="0" dirty="0"/>
              <a:t> </a:t>
            </a:r>
            <a:r>
              <a:rPr lang="en-US" baseline="0" dirty="0" err="1"/>
              <a:t>rất</a:t>
            </a:r>
            <a:r>
              <a:rPr lang="en-US" baseline="0" dirty="0"/>
              <a:t> </a:t>
            </a:r>
            <a:r>
              <a:rPr lang="en-US" baseline="0" dirty="0" err="1"/>
              <a:t>nhiều</a:t>
            </a:r>
            <a:r>
              <a:rPr lang="en-US" baseline="0" dirty="0"/>
              <a:t> </a:t>
            </a:r>
            <a:r>
              <a:rPr lang="en-US" baseline="0" dirty="0" err="1"/>
              <a:t>đó</a:t>
            </a:r>
            <a:r>
              <a:rPr lang="en-US" baseline="0" dirty="0"/>
              <a:t> </a:t>
            </a:r>
            <a:r>
              <a:rPr lang="en-US" baseline="0" dirty="0" err="1"/>
              <a:t>là</a:t>
            </a:r>
            <a:r>
              <a:rPr lang="en-US" baseline="0" dirty="0"/>
              <a:t> 97.12%</a:t>
            </a:r>
          </a:p>
          <a:p>
            <a:pPr marL="171450" indent="-171450">
              <a:buFontTx/>
              <a:buChar char="-"/>
            </a:pPr>
            <a:r>
              <a:rPr lang="en-US" baseline="0" dirty="0" err="1"/>
              <a:t>Cuối</a:t>
            </a:r>
            <a:r>
              <a:rPr lang="en-US" baseline="0" dirty="0"/>
              <a:t> </a:t>
            </a:r>
            <a:r>
              <a:rPr lang="en-US" baseline="0" dirty="0" err="1"/>
              <a:t>cùng</a:t>
            </a:r>
            <a:r>
              <a:rPr lang="en-US" baseline="0" dirty="0"/>
              <a:t> </a:t>
            </a:r>
            <a:r>
              <a:rPr lang="en-US" baseline="0" dirty="0" err="1"/>
              <a:t>là</a:t>
            </a:r>
            <a:r>
              <a:rPr lang="en-US" baseline="0" dirty="0"/>
              <a:t> </a:t>
            </a:r>
            <a:r>
              <a:rPr lang="en-US" baseline="0" dirty="0" err="1"/>
              <a:t>em</a:t>
            </a:r>
            <a:r>
              <a:rPr lang="en-US" baseline="0" dirty="0"/>
              <a:t> </a:t>
            </a:r>
            <a:r>
              <a:rPr lang="en-US" baseline="0" dirty="0" err="1"/>
              <a:t>phân</a:t>
            </a:r>
            <a:r>
              <a:rPr lang="en-US" baseline="0" dirty="0"/>
              <a:t> </a:t>
            </a:r>
            <a:r>
              <a:rPr lang="en-US" baseline="0" dirty="0" err="1"/>
              <a:t>tích</a:t>
            </a:r>
            <a:r>
              <a:rPr lang="en-US" baseline="0" dirty="0"/>
              <a:t> </a:t>
            </a:r>
            <a:r>
              <a:rPr lang="en-US" baseline="0" dirty="0" err="1"/>
              <a:t>và</a:t>
            </a:r>
            <a:r>
              <a:rPr lang="en-US" baseline="0" dirty="0"/>
              <a:t> </a:t>
            </a:r>
            <a:r>
              <a:rPr lang="en-US" baseline="0" dirty="0" err="1"/>
              <a:t>xử</a:t>
            </a:r>
            <a:r>
              <a:rPr lang="en-US" baseline="0" dirty="0"/>
              <a:t> </a:t>
            </a:r>
            <a:r>
              <a:rPr lang="en-US" baseline="0" dirty="0" err="1"/>
              <a:t>lý</a:t>
            </a:r>
            <a:r>
              <a:rPr lang="en-US" baseline="0" dirty="0"/>
              <a:t> </a:t>
            </a:r>
            <a:r>
              <a:rPr lang="en-US" baseline="0" dirty="0" err="1"/>
              <a:t>các</a:t>
            </a:r>
            <a:r>
              <a:rPr lang="en-US" baseline="0" dirty="0"/>
              <a:t> </a:t>
            </a:r>
            <a:r>
              <a:rPr lang="en-US" baseline="0" dirty="0" err="1"/>
              <a:t>trường</a:t>
            </a:r>
            <a:r>
              <a:rPr lang="en-US" baseline="0" dirty="0"/>
              <a:t> </a:t>
            </a:r>
            <a:r>
              <a:rPr lang="en-US" baseline="0" dirty="0" err="1"/>
              <a:t>hợp</a:t>
            </a:r>
            <a:r>
              <a:rPr lang="en-US" baseline="0" dirty="0"/>
              <a:t> </a:t>
            </a:r>
            <a:r>
              <a:rPr lang="en-US" baseline="0" dirty="0" err="1"/>
              <a:t>lỗi</a:t>
            </a:r>
            <a:r>
              <a:rPr lang="en-US" baseline="0" dirty="0"/>
              <a:t> </a:t>
            </a:r>
            <a:r>
              <a:rPr lang="en-US" baseline="0" dirty="0" err="1"/>
              <a:t>thì</a:t>
            </a:r>
            <a:r>
              <a:rPr lang="en-US" baseline="0" dirty="0"/>
              <a:t> </a:t>
            </a:r>
            <a:r>
              <a:rPr lang="en-US" baseline="0" dirty="0" err="1"/>
              <a:t>mô</a:t>
            </a:r>
            <a:r>
              <a:rPr lang="en-US" baseline="0" dirty="0"/>
              <a:t> </a:t>
            </a:r>
            <a:r>
              <a:rPr lang="en-US" baseline="0" dirty="0" err="1"/>
              <a:t>hình</a:t>
            </a:r>
            <a:r>
              <a:rPr lang="en-US" baseline="0" dirty="0"/>
              <a:t> </a:t>
            </a:r>
            <a:r>
              <a:rPr lang="en-US" baseline="0" dirty="0" err="1"/>
              <a:t>của</a:t>
            </a:r>
            <a:r>
              <a:rPr lang="en-US" baseline="0" dirty="0"/>
              <a:t> </a:t>
            </a:r>
            <a:r>
              <a:rPr lang="en-US" baseline="0" dirty="0" err="1"/>
              <a:t>em</a:t>
            </a:r>
            <a:r>
              <a:rPr lang="en-US" baseline="0" dirty="0"/>
              <a:t> </a:t>
            </a:r>
            <a:r>
              <a:rPr lang="en-US" baseline="0" dirty="0" err="1"/>
              <a:t>đạt</a:t>
            </a:r>
            <a:r>
              <a:rPr lang="en-US" baseline="0" dirty="0"/>
              <a:t> </a:t>
            </a:r>
            <a:r>
              <a:rPr lang="en-US" baseline="0" dirty="0" err="1"/>
              <a:t>được</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là</a:t>
            </a:r>
            <a:r>
              <a:rPr lang="en-US" baseline="0" dirty="0"/>
              <a:t> 98.75%</a:t>
            </a: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21</a:t>
            </a:fld>
            <a:endParaRPr lang="x-none"/>
          </a:p>
        </p:txBody>
      </p:sp>
    </p:spTree>
    <p:extLst>
      <p:ext uri="{BB962C8B-B14F-4D97-AF65-F5344CB8AC3E}">
        <p14:creationId xmlns:p14="http://schemas.microsoft.com/office/powerpoint/2010/main" val="620899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baseline="0" dirty="0"/>
              <a:t> </a:t>
            </a:r>
            <a:r>
              <a:rPr lang="en-US" baseline="0" dirty="0" err="1"/>
              <a:t>theo</a:t>
            </a:r>
            <a:r>
              <a:rPr lang="en-US" baseline="0" dirty="0"/>
              <a:t> </a:t>
            </a:r>
            <a:r>
              <a:rPr lang="en-US" baseline="0" dirty="0" err="1"/>
              <a:t>là</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của</a:t>
            </a:r>
            <a:r>
              <a:rPr lang="en-US" baseline="0" dirty="0"/>
              <a:t> </a:t>
            </a:r>
            <a:r>
              <a:rPr lang="en-US" baseline="0" dirty="0" err="1"/>
              <a:t>mô</a:t>
            </a:r>
            <a:r>
              <a:rPr lang="en-US" baseline="0" dirty="0"/>
              <a:t> </a:t>
            </a:r>
            <a:r>
              <a:rPr lang="en-US" baseline="0" dirty="0" err="1"/>
              <a:t>hình</a:t>
            </a:r>
            <a:r>
              <a:rPr lang="en-US" baseline="0" dirty="0"/>
              <a:t> Reader,</a:t>
            </a:r>
          </a:p>
          <a:p>
            <a:r>
              <a:rPr lang="en-US" baseline="0" dirty="0" err="1"/>
              <a:t>Khi</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trực</a:t>
            </a:r>
            <a:r>
              <a:rPr lang="en-US" baseline="0" dirty="0"/>
              <a:t> </a:t>
            </a:r>
            <a:r>
              <a:rPr lang="en-US" baseline="0" dirty="0" err="1"/>
              <a:t>tiếp</a:t>
            </a:r>
            <a:r>
              <a:rPr lang="en-US" baseline="0" dirty="0"/>
              <a:t> </a:t>
            </a:r>
            <a:r>
              <a:rPr lang="en-US" baseline="0" dirty="0" err="1"/>
              <a:t>pretrained</a:t>
            </a:r>
            <a:r>
              <a:rPr lang="en-US" baseline="0" dirty="0"/>
              <a:t> model </a:t>
            </a:r>
            <a:r>
              <a:rPr lang="en-US" baseline="0" dirty="0" err="1"/>
              <a:t>nhận</a:t>
            </a:r>
            <a:r>
              <a:rPr lang="en-US" baseline="0" dirty="0"/>
              <a:t> </a:t>
            </a:r>
            <a:r>
              <a:rPr lang="en-US" baseline="0" dirty="0" err="1"/>
              <a:t>diện</a:t>
            </a:r>
            <a:r>
              <a:rPr lang="en-US" baseline="0" dirty="0"/>
              <a:t> </a:t>
            </a:r>
            <a:r>
              <a:rPr lang="en-US" baseline="0" dirty="0" err="1"/>
              <a:t>Tiếng</a:t>
            </a:r>
            <a:r>
              <a:rPr lang="en-US" baseline="0" dirty="0"/>
              <a:t> </a:t>
            </a:r>
            <a:r>
              <a:rPr lang="en-US" baseline="0" dirty="0" err="1"/>
              <a:t>Việt</a:t>
            </a:r>
            <a:r>
              <a:rPr lang="en-US" baseline="0" dirty="0"/>
              <a:t> </a:t>
            </a:r>
            <a:r>
              <a:rPr lang="en-US" baseline="0" dirty="0" err="1"/>
              <a:t>đã</a:t>
            </a:r>
            <a:r>
              <a:rPr lang="en-US" baseline="0" dirty="0"/>
              <a:t> </a:t>
            </a:r>
            <a:r>
              <a:rPr lang="en-US" baseline="0" dirty="0" err="1"/>
              <a:t>đạt</a:t>
            </a:r>
            <a:r>
              <a:rPr lang="en-US" baseline="0" dirty="0"/>
              <a:t> </a:t>
            </a:r>
            <a:r>
              <a:rPr lang="en-US" baseline="0" dirty="0" err="1"/>
              <a:t>được</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khá</a:t>
            </a:r>
            <a:r>
              <a:rPr lang="en-US" baseline="0" dirty="0"/>
              <a:t> </a:t>
            </a:r>
            <a:r>
              <a:rPr lang="en-US" baseline="0" dirty="0" err="1"/>
              <a:t>cao</a:t>
            </a:r>
            <a:r>
              <a:rPr lang="en-US" baseline="0" dirty="0"/>
              <a:t> </a:t>
            </a:r>
            <a:r>
              <a:rPr lang="en-US" baseline="0" dirty="0" err="1"/>
              <a:t>là</a:t>
            </a:r>
            <a:r>
              <a:rPr lang="en-US" baseline="0" dirty="0"/>
              <a:t> 93.68% </a:t>
            </a:r>
            <a:r>
              <a:rPr lang="en-US" baseline="0" dirty="0" err="1"/>
              <a:t>và</a:t>
            </a:r>
            <a:r>
              <a:rPr lang="en-US" baseline="0" dirty="0"/>
              <a:t> WER </a:t>
            </a:r>
            <a:r>
              <a:rPr lang="en-US" baseline="0" dirty="0" err="1"/>
              <a:t>là</a:t>
            </a:r>
            <a:r>
              <a:rPr lang="en-US" baseline="0" dirty="0"/>
              <a:t> </a:t>
            </a:r>
            <a:r>
              <a:rPr lang="en-US" baseline="0" dirty="0" err="1"/>
              <a:t>tỷ</a:t>
            </a:r>
            <a:r>
              <a:rPr lang="en-US" baseline="0" dirty="0"/>
              <a:t> </a:t>
            </a:r>
            <a:r>
              <a:rPr lang="en-US" baseline="0" dirty="0" err="1"/>
              <a:t>lệ</a:t>
            </a:r>
            <a:r>
              <a:rPr lang="en-US" baseline="0" dirty="0"/>
              <a:t> </a:t>
            </a:r>
            <a:r>
              <a:rPr lang="en-US" baseline="0" dirty="0" err="1"/>
              <a:t>số</a:t>
            </a:r>
            <a:r>
              <a:rPr lang="en-US" baseline="0" dirty="0"/>
              <a:t> </a:t>
            </a:r>
            <a:r>
              <a:rPr lang="en-US" baseline="0" dirty="0" err="1"/>
              <a:t>từ</a:t>
            </a:r>
            <a:r>
              <a:rPr lang="en-US" baseline="0" dirty="0"/>
              <a:t> </a:t>
            </a:r>
            <a:r>
              <a:rPr lang="en-US" baseline="0" dirty="0" err="1"/>
              <a:t>bị</a:t>
            </a:r>
            <a:r>
              <a:rPr lang="en-US" baseline="0" dirty="0"/>
              <a:t> </a:t>
            </a:r>
            <a:r>
              <a:rPr lang="en-US" baseline="0" dirty="0" err="1"/>
              <a:t>sai</a:t>
            </a:r>
            <a:r>
              <a:rPr lang="en-US" baseline="0" dirty="0"/>
              <a:t> </a:t>
            </a:r>
            <a:r>
              <a:rPr lang="en-US" baseline="0" dirty="0" err="1"/>
              <a:t>trong</a:t>
            </a:r>
            <a:r>
              <a:rPr lang="en-US" baseline="0" dirty="0"/>
              <a:t> </a:t>
            </a:r>
            <a:r>
              <a:rPr lang="en-US" baseline="0" dirty="0" err="1"/>
              <a:t>câu</a:t>
            </a:r>
            <a:r>
              <a:rPr lang="en-US" baseline="0" dirty="0"/>
              <a:t> </a:t>
            </a:r>
            <a:r>
              <a:rPr lang="en-US" baseline="0" dirty="0" err="1"/>
              <a:t>là</a:t>
            </a:r>
            <a:r>
              <a:rPr lang="en-US" baseline="0" dirty="0"/>
              <a:t> 0.0303</a:t>
            </a:r>
          </a:p>
          <a:p>
            <a:r>
              <a:rPr lang="en-US" baseline="0" dirty="0" err="1"/>
              <a:t>Và</a:t>
            </a:r>
            <a:r>
              <a:rPr lang="en-US" baseline="0" dirty="0"/>
              <a:t> </a:t>
            </a:r>
            <a:r>
              <a:rPr lang="en-US" baseline="0" dirty="0" err="1"/>
              <a:t>khi</a:t>
            </a:r>
            <a:r>
              <a:rPr lang="en-US" baseline="0" dirty="0"/>
              <a:t> </a:t>
            </a:r>
            <a:r>
              <a:rPr lang="en-US" baseline="0" dirty="0" err="1"/>
              <a:t>em</a:t>
            </a:r>
            <a:r>
              <a:rPr lang="en-US" baseline="0" dirty="0"/>
              <a:t> </a:t>
            </a:r>
            <a:r>
              <a:rPr lang="en-US" baseline="0" dirty="0" err="1"/>
              <a:t>đào</a:t>
            </a:r>
            <a:r>
              <a:rPr lang="en-US" baseline="0" dirty="0"/>
              <a:t> </a:t>
            </a:r>
            <a:r>
              <a:rPr lang="en-US" baseline="0" dirty="0" err="1"/>
              <a:t>tạo</a:t>
            </a:r>
            <a:r>
              <a:rPr lang="en-US" baseline="0" dirty="0"/>
              <a:t> </a:t>
            </a:r>
            <a:r>
              <a:rPr lang="en-US" baseline="0" dirty="0" err="1"/>
              <a:t>lại</a:t>
            </a:r>
            <a:r>
              <a:rPr lang="en-US" baseline="0" dirty="0"/>
              <a:t> </a:t>
            </a:r>
            <a:r>
              <a:rPr lang="en-US" baseline="0" dirty="0" err="1"/>
              <a:t>mô</a:t>
            </a:r>
            <a:r>
              <a:rPr lang="en-US" baseline="0" dirty="0"/>
              <a:t> </a:t>
            </a:r>
            <a:r>
              <a:rPr lang="en-US" baseline="0" dirty="0" err="1"/>
              <a:t>hình</a:t>
            </a:r>
            <a:r>
              <a:rPr lang="en-US" baseline="0" dirty="0"/>
              <a:t> </a:t>
            </a:r>
            <a:r>
              <a:rPr lang="en-US" baseline="0" dirty="0" err="1"/>
              <a:t>này</a:t>
            </a:r>
            <a:r>
              <a:rPr lang="en-US" baseline="0" dirty="0"/>
              <a:t> </a:t>
            </a:r>
            <a:r>
              <a:rPr lang="en-US" baseline="0" dirty="0" err="1"/>
              <a:t>với</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thẻ</a:t>
            </a:r>
            <a:r>
              <a:rPr lang="en-US" baseline="0" dirty="0"/>
              <a:t> CCCD </a:t>
            </a:r>
            <a:r>
              <a:rPr lang="en-US" baseline="0" dirty="0" err="1"/>
              <a:t>thì</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tăng</a:t>
            </a:r>
            <a:r>
              <a:rPr lang="en-US" baseline="0" dirty="0"/>
              <a:t> </a:t>
            </a:r>
            <a:r>
              <a:rPr lang="en-US" baseline="0" dirty="0" err="1"/>
              <a:t>lên</a:t>
            </a:r>
            <a:r>
              <a:rPr lang="en-US" baseline="0" dirty="0"/>
              <a:t> </a:t>
            </a:r>
            <a:r>
              <a:rPr lang="en-US" baseline="0" dirty="0" err="1"/>
              <a:t>là</a:t>
            </a:r>
            <a:r>
              <a:rPr lang="en-US" baseline="0" dirty="0"/>
              <a:t> 94.68% </a:t>
            </a:r>
            <a:r>
              <a:rPr lang="en-US" baseline="0" dirty="0" err="1"/>
              <a:t>và</a:t>
            </a:r>
            <a:r>
              <a:rPr lang="en-US" baseline="0" dirty="0"/>
              <a:t> WER </a:t>
            </a:r>
            <a:r>
              <a:rPr lang="en-US" baseline="0" dirty="0" err="1"/>
              <a:t>là</a:t>
            </a:r>
            <a:r>
              <a:rPr lang="en-US" baseline="0" dirty="0"/>
              <a:t> 0.0306, </a:t>
            </a:r>
            <a:r>
              <a:rPr lang="en-US" baseline="0" dirty="0" err="1"/>
              <a:t>nếu</a:t>
            </a:r>
            <a:r>
              <a:rPr lang="en-US" baseline="0" dirty="0"/>
              <a:t> </a:t>
            </a:r>
            <a:r>
              <a:rPr lang="en-US" baseline="0" dirty="0" err="1"/>
              <a:t>có</a:t>
            </a:r>
            <a:r>
              <a:rPr lang="en-US" baseline="0" dirty="0"/>
              <a:t> </a:t>
            </a:r>
            <a:r>
              <a:rPr lang="en-US" baseline="0" dirty="0" err="1"/>
              <a:t>thêm</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thì</a:t>
            </a:r>
            <a:r>
              <a:rPr lang="en-US" baseline="0" dirty="0"/>
              <a:t> </a:t>
            </a:r>
            <a:r>
              <a:rPr lang="en-US" baseline="0" dirty="0" err="1"/>
              <a:t>em</a:t>
            </a:r>
            <a:r>
              <a:rPr lang="en-US" baseline="0" dirty="0"/>
              <a:t> </a:t>
            </a:r>
            <a:r>
              <a:rPr lang="en-US" baseline="0" dirty="0" err="1"/>
              <a:t>nghĩ</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này</a:t>
            </a:r>
            <a:r>
              <a:rPr lang="en-US" baseline="0" dirty="0"/>
              <a:t> </a:t>
            </a:r>
            <a:r>
              <a:rPr lang="en-US" baseline="0" dirty="0" err="1"/>
              <a:t>có</a:t>
            </a:r>
            <a:r>
              <a:rPr lang="en-US" baseline="0" dirty="0"/>
              <a:t> </a:t>
            </a:r>
            <a:r>
              <a:rPr lang="en-US" baseline="0" dirty="0" err="1"/>
              <a:t>thể</a:t>
            </a:r>
            <a:r>
              <a:rPr lang="en-US" baseline="0" dirty="0"/>
              <a:t> </a:t>
            </a:r>
            <a:r>
              <a:rPr lang="en-US" baseline="0" dirty="0" err="1"/>
              <a:t>tăng</a:t>
            </a:r>
            <a:r>
              <a:rPr lang="en-US" baseline="0" dirty="0"/>
              <a:t> </a:t>
            </a:r>
            <a:r>
              <a:rPr lang="en-US" baseline="0" dirty="0" err="1"/>
              <a:t>thêm</a:t>
            </a:r>
            <a:r>
              <a:rPr lang="en-US" baseline="0" dirty="0"/>
              <a:t> </a:t>
            </a:r>
            <a:r>
              <a:rPr lang="en-US" baseline="0" dirty="0" err="1"/>
              <a:t>được</a:t>
            </a:r>
            <a:r>
              <a:rPr lang="en-US" baseline="0" dirty="0"/>
              <a:t> </a:t>
            </a:r>
            <a:r>
              <a:rPr lang="en-US" baseline="0" dirty="0" err="1"/>
              <a:t>nữa</a:t>
            </a:r>
            <a:r>
              <a:rPr lang="en-US" baseline="0" dirty="0"/>
              <a:t>.</a:t>
            </a: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22</a:t>
            </a:fld>
            <a:endParaRPr lang="x-none"/>
          </a:p>
        </p:txBody>
      </p:sp>
    </p:spTree>
    <p:extLst>
      <p:ext uri="{BB962C8B-B14F-4D97-AF65-F5344CB8AC3E}">
        <p14:creationId xmlns:p14="http://schemas.microsoft.com/office/powerpoint/2010/main" val="22918945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Cuối</a:t>
            </a:r>
            <a:r>
              <a:rPr lang="en-US" baseline="0" dirty="0"/>
              <a:t> </a:t>
            </a:r>
            <a:r>
              <a:rPr lang="en-US" baseline="0" dirty="0" err="1"/>
              <a:t>cùng</a:t>
            </a:r>
            <a:r>
              <a:rPr lang="en-US" baseline="0" dirty="0"/>
              <a:t> </a:t>
            </a:r>
            <a:r>
              <a:rPr lang="en-US" baseline="0" dirty="0" err="1"/>
              <a:t>là</a:t>
            </a:r>
            <a:r>
              <a:rPr lang="en-US" baseline="0" dirty="0"/>
              <a:t> </a:t>
            </a:r>
            <a:r>
              <a:rPr lang="en-US" baseline="0" dirty="0" err="1"/>
              <a:t>kết</a:t>
            </a:r>
            <a:r>
              <a:rPr lang="en-US" baseline="0" dirty="0"/>
              <a:t> </a:t>
            </a:r>
            <a:r>
              <a:rPr lang="en-US" baseline="0" dirty="0" err="1"/>
              <a:t>quả</a:t>
            </a:r>
            <a:r>
              <a:rPr lang="en-US" baseline="0" dirty="0"/>
              <a:t> </a:t>
            </a:r>
            <a:r>
              <a:rPr lang="en-US" baseline="0" dirty="0" err="1"/>
              <a:t>của</a:t>
            </a:r>
            <a:r>
              <a:rPr lang="en-US" baseline="0" dirty="0"/>
              <a:t> </a:t>
            </a:r>
            <a:r>
              <a:rPr lang="en-US" baseline="0" dirty="0" err="1"/>
              <a:t>toàn</a:t>
            </a:r>
            <a:r>
              <a:rPr lang="en-US" baseline="0" dirty="0"/>
              <a:t> </a:t>
            </a:r>
            <a:r>
              <a:rPr lang="en-US" baseline="0" dirty="0" err="1"/>
              <a:t>bộ</a:t>
            </a:r>
            <a:r>
              <a:rPr lang="en-US" baseline="0" dirty="0"/>
              <a:t> </a:t>
            </a:r>
            <a:r>
              <a:rPr lang="en-US" baseline="0" dirty="0" err="1"/>
              <a:t>hệ</a:t>
            </a:r>
            <a:r>
              <a:rPr lang="en-US" baseline="0" dirty="0"/>
              <a:t> </a:t>
            </a:r>
            <a:r>
              <a:rPr lang="en-US" baseline="0" dirty="0" err="1"/>
              <a:t>thống</a:t>
            </a:r>
            <a:r>
              <a:rPr lang="en-US" baseline="0" dirty="0"/>
              <a:t> </a:t>
            </a:r>
            <a:r>
              <a:rPr lang="en-US" baseline="0" dirty="0" err="1"/>
              <a:t>nhận</a:t>
            </a:r>
            <a:r>
              <a:rPr lang="en-US" baseline="0" dirty="0"/>
              <a:t> </a:t>
            </a:r>
            <a:r>
              <a:rPr lang="en-US" baseline="0" dirty="0" err="1"/>
              <a:t>diện</a:t>
            </a:r>
            <a:r>
              <a:rPr lang="en-US" baseline="0" dirty="0"/>
              <a:t> </a:t>
            </a:r>
            <a:r>
              <a:rPr lang="en-US" baseline="0" dirty="0" err="1"/>
              <a:t>thông</a:t>
            </a:r>
            <a:r>
              <a:rPr lang="en-US" baseline="0" dirty="0"/>
              <a:t> tin </a:t>
            </a:r>
            <a:r>
              <a:rPr lang="en-US" baseline="0" dirty="0" err="1"/>
              <a:t>trong</a:t>
            </a:r>
            <a:r>
              <a:rPr lang="en-US" baseline="0" dirty="0"/>
              <a:t> </a:t>
            </a:r>
            <a:r>
              <a:rPr lang="en-US" baseline="0" dirty="0" err="1"/>
              <a:t>thẻ</a:t>
            </a:r>
            <a:r>
              <a:rPr lang="en-US" baseline="0" dirty="0"/>
              <a:t> CCCD </a:t>
            </a:r>
            <a:r>
              <a:rPr lang="en-US" baseline="0" dirty="0" err="1"/>
              <a:t>của</a:t>
            </a:r>
            <a:r>
              <a:rPr lang="en-US" baseline="0" dirty="0"/>
              <a:t> </a:t>
            </a:r>
            <a:r>
              <a:rPr lang="en-US" baseline="0" dirty="0" err="1"/>
              <a:t>em</a:t>
            </a:r>
            <a:r>
              <a:rPr lang="en-US" baseline="0" dirty="0"/>
              <a:t>, </a:t>
            </a:r>
            <a:r>
              <a:rPr lang="en-US" baseline="0" dirty="0" err="1"/>
              <a:t>đây</a:t>
            </a:r>
            <a:r>
              <a:rPr lang="en-US" baseline="0" dirty="0"/>
              <a:t> </a:t>
            </a:r>
            <a:r>
              <a:rPr lang="en-US" baseline="0" dirty="0" err="1"/>
              <a:t>là</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của</a:t>
            </a:r>
            <a:r>
              <a:rPr lang="en-US" baseline="0" dirty="0"/>
              <a:t> </a:t>
            </a:r>
            <a:r>
              <a:rPr lang="en-US" baseline="0" dirty="0" err="1"/>
              <a:t>toàn</a:t>
            </a:r>
            <a:r>
              <a:rPr lang="en-US" baseline="0" dirty="0"/>
              <a:t> </a:t>
            </a:r>
            <a:r>
              <a:rPr lang="en-US" baseline="0" dirty="0" err="1"/>
              <a:t>bộ</a:t>
            </a:r>
            <a:r>
              <a:rPr lang="en-US" baseline="0" dirty="0"/>
              <a:t> </a:t>
            </a:r>
            <a:r>
              <a:rPr lang="en-US" baseline="0" dirty="0" err="1"/>
              <a:t>hệ</a:t>
            </a:r>
            <a:r>
              <a:rPr lang="en-US" baseline="0" dirty="0"/>
              <a:t> </a:t>
            </a:r>
            <a:r>
              <a:rPr lang="en-US" baseline="0" dirty="0" err="1"/>
              <a:t>thống</a:t>
            </a:r>
            <a:r>
              <a:rPr lang="en-US" baseline="0" dirty="0"/>
              <a:t> </a:t>
            </a:r>
            <a:r>
              <a:rPr lang="en-US" baseline="0" dirty="0" err="1"/>
              <a:t>cho</a:t>
            </a:r>
            <a:r>
              <a:rPr lang="en-US" baseline="0" dirty="0"/>
              <a:t> </a:t>
            </a:r>
            <a:r>
              <a:rPr lang="en-US" baseline="0" dirty="0" err="1"/>
              <a:t>các</a:t>
            </a:r>
            <a:r>
              <a:rPr lang="en-US" baseline="0" dirty="0"/>
              <a:t> </a:t>
            </a:r>
            <a:r>
              <a:rPr lang="en-US" baseline="0" dirty="0" err="1"/>
              <a:t>trường</a:t>
            </a:r>
            <a:r>
              <a:rPr lang="en-US" baseline="0" dirty="0"/>
              <a:t> </a:t>
            </a:r>
            <a:r>
              <a:rPr lang="en-US" baseline="0" dirty="0" err="1"/>
              <a:t>thông</a:t>
            </a:r>
            <a:r>
              <a:rPr lang="en-US" baseline="0" dirty="0"/>
              <a:t> tin, </a:t>
            </a:r>
            <a:r>
              <a:rPr lang="en-US" baseline="0" dirty="0" err="1"/>
              <a:t>trung</a:t>
            </a:r>
            <a:r>
              <a:rPr lang="en-US" baseline="0" dirty="0"/>
              <a:t> </a:t>
            </a:r>
            <a:r>
              <a:rPr lang="en-US" baseline="0" dirty="0" err="1"/>
              <a:t>bình</a:t>
            </a:r>
            <a:r>
              <a:rPr lang="en-US" baseline="0" dirty="0"/>
              <a:t> </a:t>
            </a:r>
            <a:r>
              <a:rPr lang="en-US" baseline="0" dirty="0" err="1"/>
              <a:t>là</a:t>
            </a:r>
            <a:r>
              <a:rPr lang="en-US" baseline="0" dirty="0"/>
              <a:t> 94.3182% </a:t>
            </a:r>
            <a:r>
              <a:rPr lang="en-US" baseline="0" dirty="0" err="1"/>
              <a:t>và</a:t>
            </a:r>
            <a:r>
              <a:rPr lang="en-US" baseline="0" dirty="0"/>
              <a:t> WER </a:t>
            </a:r>
            <a:r>
              <a:rPr lang="en-US" baseline="0" dirty="0" err="1"/>
              <a:t>trung</a:t>
            </a:r>
            <a:r>
              <a:rPr lang="en-US" baseline="0" dirty="0"/>
              <a:t> </a:t>
            </a:r>
            <a:r>
              <a:rPr lang="en-US" baseline="0" dirty="0" err="1"/>
              <a:t>bình</a:t>
            </a:r>
            <a:r>
              <a:rPr lang="en-US" baseline="0" dirty="0"/>
              <a:t> </a:t>
            </a:r>
            <a:r>
              <a:rPr lang="en-US" baseline="0" dirty="0" err="1"/>
              <a:t>là</a:t>
            </a:r>
            <a:r>
              <a:rPr lang="en-US" baseline="0" dirty="0"/>
              <a:t> 0.0243.</a:t>
            </a:r>
          </a:p>
          <a:p>
            <a:r>
              <a:rPr lang="en-US" baseline="0" dirty="0" err="1"/>
              <a:t>Thời</a:t>
            </a:r>
            <a:r>
              <a:rPr lang="en-US" baseline="0" dirty="0"/>
              <a:t> </a:t>
            </a:r>
            <a:r>
              <a:rPr lang="en-US" baseline="0" dirty="0" err="1"/>
              <a:t>gian</a:t>
            </a:r>
            <a:r>
              <a:rPr lang="en-US" baseline="0" dirty="0"/>
              <a:t> </a:t>
            </a:r>
            <a:r>
              <a:rPr lang="en-US" baseline="0" dirty="0" err="1"/>
              <a:t>dự</a:t>
            </a:r>
            <a:r>
              <a:rPr lang="en-US" baseline="0" dirty="0"/>
              <a:t> </a:t>
            </a:r>
            <a:r>
              <a:rPr lang="en-US" baseline="0" dirty="0" err="1"/>
              <a:t>đoán</a:t>
            </a:r>
            <a:r>
              <a:rPr lang="en-US" baseline="0" dirty="0"/>
              <a:t> </a:t>
            </a:r>
            <a:r>
              <a:rPr lang="en-US" baseline="0" dirty="0" err="1"/>
              <a:t>của</a:t>
            </a:r>
            <a:r>
              <a:rPr lang="en-US" baseline="0" dirty="0"/>
              <a:t> </a:t>
            </a:r>
            <a:r>
              <a:rPr lang="en-US" baseline="0" dirty="0" err="1"/>
              <a:t>hệ</a:t>
            </a:r>
            <a:r>
              <a:rPr lang="en-US" baseline="0" dirty="0"/>
              <a:t> </a:t>
            </a:r>
            <a:r>
              <a:rPr lang="en-US" baseline="0" dirty="0" err="1"/>
              <a:t>thống</a:t>
            </a:r>
            <a:r>
              <a:rPr lang="en-US" baseline="0" dirty="0"/>
              <a:t> </a:t>
            </a:r>
            <a:r>
              <a:rPr lang="en-US" baseline="0" dirty="0" err="1"/>
              <a:t>thực</a:t>
            </a:r>
            <a:r>
              <a:rPr lang="en-US" baseline="0" dirty="0"/>
              <a:t> </a:t>
            </a:r>
            <a:r>
              <a:rPr lang="en-US" baseline="0" dirty="0" err="1"/>
              <a:t>hiện</a:t>
            </a:r>
            <a:r>
              <a:rPr lang="en-US" baseline="0" dirty="0"/>
              <a:t> </a:t>
            </a:r>
            <a:r>
              <a:rPr lang="en-US" baseline="0" dirty="0" err="1"/>
              <a:t>trên</a:t>
            </a:r>
            <a:r>
              <a:rPr lang="en-US" baseline="0" dirty="0"/>
              <a:t> server CPU Intel core i5 </a:t>
            </a:r>
            <a:r>
              <a:rPr lang="en-US" baseline="0" dirty="0" err="1"/>
              <a:t>là</a:t>
            </a:r>
            <a:r>
              <a:rPr lang="en-US" baseline="0" dirty="0"/>
              <a:t> 2 – 2.5s </a:t>
            </a:r>
            <a:r>
              <a:rPr lang="en-US" baseline="0" dirty="0" err="1"/>
              <a:t>và</a:t>
            </a:r>
            <a:r>
              <a:rPr lang="en-US" baseline="0" dirty="0"/>
              <a:t> </a:t>
            </a:r>
            <a:r>
              <a:rPr lang="en-US" baseline="0" dirty="0" err="1"/>
              <a:t>trên</a:t>
            </a:r>
            <a:r>
              <a:rPr lang="en-US" baseline="0" dirty="0"/>
              <a:t> GPU </a:t>
            </a:r>
            <a:r>
              <a:rPr lang="en-US" baseline="0" dirty="0" err="1"/>
              <a:t>Nvidia</a:t>
            </a:r>
            <a:r>
              <a:rPr lang="en-US" baseline="0" dirty="0"/>
              <a:t> V100 </a:t>
            </a:r>
            <a:r>
              <a:rPr lang="en-US" baseline="0" dirty="0" err="1"/>
              <a:t>là</a:t>
            </a:r>
            <a:r>
              <a:rPr lang="en-US" baseline="0" dirty="0"/>
              <a:t> 1 – 1.2s. </a:t>
            </a:r>
          </a:p>
          <a:p>
            <a:r>
              <a:rPr lang="en-US" baseline="0" dirty="0" err="1"/>
              <a:t>Với</a:t>
            </a:r>
            <a:r>
              <a:rPr lang="en-US" baseline="0" dirty="0"/>
              <a:t> </a:t>
            </a:r>
            <a:r>
              <a:rPr lang="en-US" baseline="0" dirty="0" err="1"/>
              <a:t>thời</a:t>
            </a:r>
            <a:r>
              <a:rPr lang="en-US" baseline="0" dirty="0"/>
              <a:t> </a:t>
            </a:r>
            <a:r>
              <a:rPr lang="en-US" baseline="0" dirty="0" err="1"/>
              <a:t>gian</a:t>
            </a:r>
            <a:r>
              <a:rPr lang="en-US" baseline="0" dirty="0"/>
              <a:t> </a:t>
            </a:r>
            <a:r>
              <a:rPr lang="en-US" baseline="0" dirty="0" err="1"/>
              <a:t>và</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như</a:t>
            </a:r>
            <a:r>
              <a:rPr lang="en-US" baseline="0" dirty="0"/>
              <a:t> </a:t>
            </a:r>
            <a:r>
              <a:rPr lang="en-US" baseline="0" dirty="0" err="1"/>
              <a:t>thế</a:t>
            </a:r>
            <a:r>
              <a:rPr lang="en-US" baseline="0" dirty="0"/>
              <a:t> </a:t>
            </a:r>
            <a:r>
              <a:rPr lang="en-US" baseline="0" dirty="0" err="1"/>
              <a:t>này</a:t>
            </a:r>
            <a:r>
              <a:rPr lang="en-US" baseline="0" dirty="0"/>
              <a:t> </a:t>
            </a:r>
            <a:r>
              <a:rPr lang="en-US" baseline="0" dirty="0" err="1"/>
              <a:t>thì</a:t>
            </a:r>
            <a:r>
              <a:rPr lang="en-US" baseline="0" dirty="0"/>
              <a:t> ta </a:t>
            </a:r>
            <a:r>
              <a:rPr lang="en-US" baseline="0" dirty="0" err="1"/>
              <a:t>hoàn</a:t>
            </a:r>
            <a:r>
              <a:rPr lang="en-US" baseline="0" dirty="0"/>
              <a:t> </a:t>
            </a:r>
            <a:r>
              <a:rPr lang="en-US" baseline="0" dirty="0" err="1"/>
              <a:t>toàn</a:t>
            </a:r>
            <a:r>
              <a:rPr lang="en-US" baseline="0" dirty="0"/>
              <a:t> </a:t>
            </a:r>
            <a:r>
              <a:rPr lang="en-US" baseline="0" dirty="0" err="1"/>
              <a:t>có</a:t>
            </a:r>
            <a:r>
              <a:rPr lang="en-US" baseline="0" dirty="0"/>
              <a:t> </a:t>
            </a:r>
            <a:r>
              <a:rPr lang="en-US" baseline="0" dirty="0" err="1"/>
              <a:t>thể</a:t>
            </a:r>
            <a:r>
              <a:rPr lang="en-US" baseline="0" dirty="0"/>
              <a:t> </a:t>
            </a:r>
            <a:r>
              <a:rPr lang="en-US" baseline="0" dirty="0" err="1"/>
              <a:t>ứng</a:t>
            </a:r>
            <a:r>
              <a:rPr lang="en-US" baseline="0" dirty="0"/>
              <a:t> </a:t>
            </a:r>
            <a:r>
              <a:rPr lang="en-US" baseline="0" dirty="0" err="1"/>
              <a:t>dụng</a:t>
            </a:r>
            <a:r>
              <a:rPr lang="en-US" baseline="0" dirty="0"/>
              <a:t> </a:t>
            </a:r>
            <a:r>
              <a:rPr lang="en-US" baseline="0" dirty="0" err="1"/>
              <a:t>được</a:t>
            </a:r>
            <a:r>
              <a:rPr lang="en-US" baseline="0" dirty="0"/>
              <a:t> </a:t>
            </a:r>
            <a:r>
              <a:rPr lang="en-US" baseline="0" dirty="0" err="1"/>
              <a:t>trong</a:t>
            </a:r>
            <a:r>
              <a:rPr lang="en-US" baseline="0" dirty="0"/>
              <a:t> </a:t>
            </a:r>
            <a:r>
              <a:rPr lang="en-US" baseline="0" dirty="0" err="1"/>
              <a:t>thực</a:t>
            </a:r>
            <a:r>
              <a:rPr lang="en-US" baseline="0" dirty="0"/>
              <a:t> </a:t>
            </a:r>
            <a:r>
              <a:rPr lang="en-US" baseline="0" dirty="0" err="1"/>
              <a:t>tế</a:t>
            </a:r>
            <a:r>
              <a:rPr lang="en-US" baseline="0" dirty="0"/>
              <a:t>.</a:t>
            </a:r>
          </a:p>
          <a:p>
            <a:r>
              <a:rPr lang="en-US" baseline="0" dirty="0"/>
              <a:t>Theo </a:t>
            </a:r>
            <a:r>
              <a:rPr lang="en-US" baseline="0" dirty="0" err="1"/>
              <a:t>như</a:t>
            </a:r>
            <a:r>
              <a:rPr lang="en-US" baseline="0" dirty="0"/>
              <a:t> </a:t>
            </a:r>
            <a:r>
              <a:rPr lang="en-US" baseline="0" dirty="0" err="1"/>
              <a:t>em</a:t>
            </a:r>
            <a:r>
              <a:rPr lang="en-US" baseline="0" dirty="0"/>
              <a:t> </a:t>
            </a:r>
            <a:r>
              <a:rPr lang="en-US" baseline="0" dirty="0" err="1"/>
              <a:t>tìm</a:t>
            </a:r>
            <a:r>
              <a:rPr lang="en-US" baseline="0" dirty="0"/>
              <a:t> </a:t>
            </a:r>
            <a:r>
              <a:rPr lang="en-US" baseline="0" dirty="0" err="1"/>
              <a:t>hiểu</a:t>
            </a:r>
            <a:r>
              <a:rPr lang="en-US" baseline="0" dirty="0"/>
              <a:t> </a:t>
            </a:r>
            <a:r>
              <a:rPr lang="en-US" baseline="0" dirty="0" err="1"/>
              <a:t>thì</a:t>
            </a:r>
            <a:r>
              <a:rPr lang="en-US" baseline="0" dirty="0"/>
              <a:t> </a:t>
            </a:r>
            <a:r>
              <a:rPr lang="en-US" baseline="0" dirty="0" err="1"/>
              <a:t>sản</a:t>
            </a:r>
            <a:r>
              <a:rPr lang="en-US" baseline="0" dirty="0"/>
              <a:t> </a:t>
            </a:r>
            <a:r>
              <a:rPr lang="en-US" baseline="0" dirty="0" err="1"/>
              <a:t>phẩm</a:t>
            </a:r>
            <a:r>
              <a:rPr lang="en-US" baseline="0" dirty="0"/>
              <a:t> </a:t>
            </a:r>
            <a:r>
              <a:rPr lang="en-US" baseline="0" dirty="0" err="1"/>
              <a:t>thương</a:t>
            </a:r>
            <a:r>
              <a:rPr lang="en-US" baseline="0" dirty="0"/>
              <a:t> </a:t>
            </a:r>
            <a:r>
              <a:rPr lang="en-US" baseline="0" dirty="0" err="1"/>
              <a:t>mại</a:t>
            </a:r>
            <a:r>
              <a:rPr lang="en-US" baseline="0" dirty="0"/>
              <a:t> </a:t>
            </a:r>
            <a:r>
              <a:rPr lang="en-US" baseline="0" dirty="0" err="1"/>
              <a:t>của</a:t>
            </a:r>
            <a:r>
              <a:rPr lang="en-US" baseline="0" dirty="0"/>
              <a:t> FPT.AI </a:t>
            </a:r>
            <a:r>
              <a:rPr lang="en-US" baseline="0" dirty="0" err="1"/>
              <a:t>đạt</a:t>
            </a:r>
            <a:r>
              <a:rPr lang="en-US" baseline="0" dirty="0"/>
              <a:t> </a:t>
            </a:r>
            <a:r>
              <a:rPr lang="en-US" baseline="0" dirty="0" err="1"/>
              <a:t>được</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là</a:t>
            </a:r>
            <a:r>
              <a:rPr lang="en-US" baseline="0" dirty="0"/>
              <a:t> 95% </a:t>
            </a:r>
            <a:r>
              <a:rPr lang="en-US" baseline="0" dirty="0" err="1"/>
              <a:t>trong</a:t>
            </a:r>
            <a:r>
              <a:rPr lang="en-US" baseline="0" dirty="0"/>
              <a:t> </a:t>
            </a:r>
            <a:r>
              <a:rPr lang="en-US" baseline="0" dirty="0" err="1"/>
              <a:t>tác</a:t>
            </a:r>
            <a:r>
              <a:rPr lang="en-US" baseline="0" dirty="0"/>
              <a:t> </a:t>
            </a:r>
            <a:r>
              <a:rPr lang="en-US" baseline="0" dirty="0" err="1"/>
              <a:t>vụ</a:t>
            </a:r>
            <a:r>
              <a:rPr lang="en-US" baseline="0" dirty="0"/>
              <a:t> </a:t>
            </a:r>
            <a:r>
              <a:rPr lang="en-US" baseline="0" dirty="0" err="1"/>
              <a:t>nhận</a:t>
            </a:r>
            <a:r>
              <a:rPr lang="en-US" baseline="0" dirty="0"/>
              <a:t> </a:t>
            </a:r>
            <a:r>
              <a:rPr lang="en-US" baseline="0" dirty="0" err="1"/>
              <a:t>diện</a:t>
            </a:r>
            <a:r>
              <a:rPr lang="en-US" baseline="0" dirty="0"/>
              <a:t> </a:t>
            </a:r>
            <a:r>
              <a:rPr lang="en-US" baseline="0" dirty="0" err="1"/>
              <a:t>thông</a:t>
            </a:r>
            <a:r>
              <a:rPr lang="en-US" baseline="0" dirty="0"/>
              <a:t> tin </a:t>
            </a:r>
            <a:r>
              <a:rPr lang="en-US" baseline="0" dirty="0" err="1"/>
              <a:t>trong</a:t>
            </a:r>
            <a:r>
              <a:rPr lang="en-US" baseline="0" dirty="0"/>
              <a:t> </a:t>
            </a:r>
            <a:r>
              <a:rPr lang="en-US" baseline="0" dirty="0" err="1"/>
              <a:t>thẻ</a:t>
            </a:r>
            <a:r>
              <a:rPr lang="en-US" baseline="0" dirty="0"/>
              <a:t> CCCD </a:t>
            </a:r>
            <a:r>
              <a:rPr lang="en-US" baseline="0" dirty="0" err="1"/>
              <a:t>và</a:t>
            </a:r>
            <a:r>
              <a:rPr lang="en-US" baseline="0" dirty="0"/>
              <a:t> </a:t>
            </a:r>
            <a:r>
              <a:rPr lang="en-US" baseline="0" dirty="0" err="1"/>
              <a:t>thời</a:t>
            </a:r>
            <a:r>
              <a:rPr lang="en-US" baseline="0" dirty="0"/>
              <a:t> </a:t>
            </a:r>
            <a:r>
              <a:rPr lang="en-US" baseline="0" dirty="0" err="1"/>
              <a:t>gian</a:t>
            </a:r>
            <a:r>
              <a:rPr lang="en-US" baseline="0" dirty="0"/>
              <a:t> </a:t>
            </a:r>
            <a:r>
              <a:rPr lang="en-US" baseline="0" dirty="0" err="1"/>
              <a:t>dự</a:t>
            </a:r>
            <a:r>
              <a:rPr lang="en-US" baseline="0" dirty="0"/>
              <a:t> </a:t>
            </a:r>
            <a:r>
              <a:rPr lang="en-US" baseline="0" dirty="0" err="1"/>
              <a:t>đoán</a:t>
            </a:r>
            <a:r>
              <a:rPr lang="en-US" baseline="0" dirty="0"/>
              <a:t> </a:t>
            </a:r>
            <a:r>
              <a:rPr lang="en-US" baseline="0" dirty="0" err="1"/>
              <a:t>là</a:t>
            </a:r>
            <a:r>
              <a:rPr lang="en-US" baseline="0" dirty="0"/>
              <a:t> 3s </a:t>
            </a:r>
            <a:r>
              <a:rPr lang="en-US" baseline="0" dirty="0" err="1"/>
              <a:t>trên</a:t>
            </a:r>
            <a:r>
              <a:rPr lang="en-US" baseline="0" dirty="0"/>
              <a:t> CPU </a:t>
            </a:r>
            <a:r>
              <a:rPr lang="en-US" baseline="0" dirty="0" err="1"/>
              <a:t>và</a:t>
            </a:r>
            <a:r>
              <a:rPr lang="en-US" baseline="0" dirty="0"/>
              <a:t> 0.9s </a:t>
            </a:r>
            <a:r>
              <a:rPr lang="en-US" baseline="0" dirty="0" err="1"/>
              <a:t>trên</a:t>
            </a:r>
            <a:r>
              <a:rPr lang="en-US" baseline="0" dirty="0"/>
              <a:t> GPU.</a:t>
            </a: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23</a:t>
            </a:fld>
            <a:endParaRPr lang="x-none"/>
          </a:p>
        </p:txBody>
      </p:sp>
    </p:spTree>
    <p:extLst>
      <p:ext uri="{BB962C8B-B14F-4D97-AF65-F5344CB8AC3E}">
        <p14:creationId xmlns:p14="http://schemas.microsoft.com/office/powerpoint/2010/main" val="22306903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Cuối</a:t>
            </a:r>
            <a:r>
              <a:rPr lang="en-US" baseline="0" dirty="0"/>
              <a:t> </a:t>
            </a:r>
            <a:r>
              <a:rPr lang="en-US" baseline="0" dirty="0" err="1"/>
              <a:t>cùng</a:t>
            </a:r>
            <a:r>
              <a:rPr lang="en-US" baseline="0" dirty="0"/>
              <a:t> </a:t>
            </a:r>
            <a:r>
              <a:rPr lang="en-US" baseline="0" dirty="0" err="1"/>
              <a:t>em</a:t>
            </a:r>
            <a:r>
              <a:rPr lang="en-US" baseline="0" dirty="0"/>
              <a:t> </a:t>
            </a:r>
            <a:r>
              <a:rPr lang="en-US" baseline="0" dirty="0" err="1"/>
              <a:t>xin</a:t>
            </a:r>
            <a:r>
              <a:rPr lang="en-US" baseline="0" dirty="0"/>
              <a:t> </a:t>
            </a:r>
            <a:r>
              <a:rPr lang="en-US" baseline="0" dirty="0" err="1"/>
              <a:t>trình</a:t>
            </a:r>
            <a:r>
              <a:rPr lang="en-US" baseline="0" dirty="0"/>
              <a:t> </a:t>
            </a:r>
            <a:r>
              <a:rPr lang="en-US" baseline="0" dirty="0" err="1"/>
              <a:t>bày</a:t>
            </a:r>
            <a:r>
              <a:rPr lang="en-US" baseline="0" dirty="0"/>
              <a:t> </a:t>
            </a:r>
            <a:r>
              <a:rPr lang="en-US" baseline="0" dirty="0" err="1"/>
              <a:t>phần</a:t>
            </a:r>
            <a:r>
              <a:rPr lang="en-US" baseline="0" dirty="0"/>
              <a:t> </a:t>
            </a:r>
            <a:r>
              <a:rPr lang="en-US" baseline="0" dirty="0" err="1"/>
              <a:t>kết</a:t>
            </a:r>
            <a:r>
              <a:rPr lang="en-US" baseline="0" dirty="0"/>
              <a:t> </a:t>
            </a:r>
            <a:r>
              <a:rPr lang="en-US" baseline="0" dirty="0" err="1"/>
              <a:t>luận</a:t>
            </a:r>
            <a:r>
              <a:rPr lang="en-US" baseline="0" dirty="0"/>
              <a:t> </a:t>
            </a:r>
            <a:r>
              <a:rPr lang="en-US" baseline="0" dirty="0" err="1"/>
              <a:t>của</a:t>
            </a:r>
            <a:r>
              <a:rPr lang="en-US" baseline="0" dirty="0"/>
              <a:t> </a:t>
            </a:r>
            <a:r>
              <a:rPr lang="en-US" baseline="0" dirty="0" err="1"/>
              <a:t>đồ</a:t>
            </a:r>
            <a:r>
              <a:rPr lang="en-US" baseline="0" dirty="0"/>
              <a:t> </a:t>
            </a:r>
            <a:r>
              <a:rPr lang="en-US" baseline="0" dirty="0" err="1"/>
              <a:t>án</a:t>
            </a:r>
            <a:endParaRPr lang="en-US" baseline="0" dirty="0"/>
          </a:p>
          <a:p>
            <a:r>
              <a:rPr lang="en-US" baseline="0" dirty="0" err="1"/>
              <a:t>Đóng</a:t>
            </a:r>
            <a:r>
              <a:rPr lang="en-US" baseline="0" dirty="0"/>
              <a:t> </a:t>
            </a:r>
            <a:r>
              <a:rPr lang="en-US" baseline="0" dirty="0" err="1"/>
              <a:t>góp</a:t>
            </a:r>
            <a:r>
              <a:rPr lang="en-US" baseline="0" dirty="0"/>
              <a:t> </a:t>
            </a:r>
            <a:r>
              <a:rPr lang="en-US" baseline="0" dirty="0" err="1"/>
              <a:t>của</a:t>
            </a:r>
            <a:r>
              <a:rPr lang="en-US" baseline="0" dirty="0"/>
              <a:t> </a:t>
            </a:r>
            <a:r>
              <a:rPr lang="en-US" baseline="0" dirty="0" err="1"/>
              <a:t>đồ</a:t>
            </a:r>
            <a:r>
              <a:rPr lang="en-US" baseline="0" dirty="0"/>
              <a:t> </a:t>
            </a:r>
            <a:r>
              <a:rPr lang="en-US" baseline="0" dirty="0" err="1"/>
              <a:t>án</a:t>
            </a:r>
            <a:r>
              <a:rPr lang="en-US" baseline="0" dirty="0"/>
              <a:t> </a:t>
            </a:r>
            <a:r>
              <a:rPr lang="en-US" baseline="0" dirty="0" err="1"/>
              <a:t>đó</a:t>
            </a:r>
            <a:r>
              <a:rPr lang="en-US" baseline="0" dirty="0"/>
              <a:t> </a:t>
            </a:r>
            <a:r>
              <a:rPr lang="en-US" baseline="0" dirty="0" err="1"/>
              <a:t>là</a:t>
            </a:r>
            <a:r>
              <a:rPr lang="en-US" baseline="0" dirty="0"/>
              <a:t> </a:t>
            </a:r>
            <a:r>
              <a:rPr lang="en-US" baseline="0" dirty="0" err="1"/>
              <a:t>đề</a:t>
            </a:r>
            <a:r>
              <a:rPr lang="en-US" baseline="0" dirty="0"/>
              <a:t> </a:t>
            </a:r>
            <a:r>
              <a:rPr lang="en-US" baseline="0" dirty="0" err="1"/>
              <a:t>xuất</a:t>
            </a:r>
            <a:r>
              <a:rPr lang="en-US" baseline="0" dirty="0"/>
              <a:t> </a:t>
            </a:r>
            <a:r>
              <a:rPr lang="en-US" baseline="0" dirty="0" err="1"/>
              <a:t>giải</a:t>
            </a:r>
            <a:r>
              <a:rPr lang="en-US" baseline="0" dirty="0"/>
              <a:t> </a:t>
            </a:r>
            <a:r>
              <a:rPr lang="en-US" baseline="0" dirty="0" err="1"/>
              <a:t>pháp</a:t>
            </a:r>
            <a:r>
              <a:rPr lang="en-US" baseline="0" dirty="0"/>
              <a:t> … </a:t>
            </a:r>
            <a:r>
              <a:rPr lang="en-US" baseline="0" dirty="0" err="1"/>
              <a:t>thông</a:t>
            </a:r>
            <a:r>
              <a:rPr lang="en-US" baseline="0" dirty="0"/>
              <a:t> qua </a:t>
            </a:r>
            <a:r>
              <a:rPr lang="en-US" baseline="0" dirty="0" err="1"/>
              <a:t>các</a:t>
            </a:r>
            <a:r>
              <a:rPr lang="en-US" baseline="0" dirty="0"/>
              <a:t> </a:t>
            </a:r>
            <a:r>
              <a:rPr lang="en-US" baseline="0" dirty="0" err="1"/>
              <a:t>bài</a:t>
            </a:r>
            <a:r>
              <a:rPr lang="en-US" baseline="0" dirty="0"/>
              <a:t> </a:t>
            </a:r>
            <a:r>
              <a:rPr lang="en-US" baseline="0" dirty="0" err="1"/>
              <a:t>toán</a:t>
            </a:r>
            <a:r>
              <a:rPr lang="en-US" baseline="0" dirty="0"/>
              <a:t> </a:t>
            </a:r>
            <a:r>
              <a:rPr lang="en-US" baseline="0" dirty="0" err="1"/>
              <a:t>cụ</a:t>
            </a:r>
            <a:r>
              <a:rPr lang="en-US" baseline="0" dirty="0"/>
              <a:t> </a:t>
            </a:r>
            <a:r>
              <a:rPr lang="en-US" baseline="0" dirty="0" err="1"/>
              <a:t>thể</a:t>
            </a:r>
            <a:r>
              <a:rPr lang="en-US" baseline="0" dirty="0"/>
              <a:t> </a:t>
            </a:r>
            <a:r>
              <a:rPr lang="en-US" baseline="0" dirty="0" err="1"/>
              <a:t>đó</a:t>
            </a:r>
            <a:r>
              <a:rPr lang="en-US" baseline="0" dirty="0"/>
              <a:t> </a:t>
            </a:r>
            <a:r>
              <a:rPr lang="en-US" baseline="0" dirty="0" err="1"/>
              <a:t>là</a:t>
            </a:r>
            <a:r>
              <a:rPr lang="en-US" baseline="0" dirty="0"/>
              <a:t>:</a:t>
            </a:r>
          </a:p>
          <a:p>
            <a:r>
              <a:rPr lang="en-US" baseline="0" dirty="0"/>
              <a:t>BT </a:t>
            </a:r>
            <a:r>
              <a:rPr lang="en-US" baseline="0" dirty="0" err="1"/>
              <a:t>phát</a:t>
            </a:r>
            <a:r>
              <a:rPr lang="en-US" baseline="0" dirty="0"/>
              <a:t> </a:t>
            </a:r>
            <a:r>
              <a:rPr lang="en-US" baseline="0" dirty="0" err="1"/>
              <a:t>hiện</a:t>
            </a:r>
            <a:r>
              <a:rPr lang="en-US" baseline="0" dirty="0"/>
              <a:t> </a:t>
            </a:r>
            <a:r>
              <a:rPr lang="en-US" baseline="0" dirty="0" err="1"/>
              <a:t>thẻ</a:t>
            </a:r>
            <a:r>
              <a:rPr lang="en-US" baseline="0" dirty="0"/>
              <a:t>, BT </a:t>
            </a:r>
            <a:r>
              <a:rPr lang="en-US" baseline="0" dirty="0" err="1"/>
              <a:t>phát</a:t>
            </a:r>
            <a:r>
              <a:rPr lang="en-US" baseline="0" dirty="0"/>
              <a:t> </a:t>
            </a:r>
            <a:r>
              <a:rPr lang="en-US" baseline="0" dirty="0" err="1"/>
              <a:t>hiện</a:t>
            </a:r>
            <a:r>
              <a:rPr lang="en-US" baseline="0" dirty="0"/>
              <a:t> </a:t>
            </a:r>
            <a:r>
              <a:rPr lang="en-US" baseline="0" dirty="0" err="1"/>
              <a:t>vùng</a:t>
            </a:r>
            <a:r>
              <a:rPr lang="en-US" baseline="0" dirty="0"/>
              <a:t> </a:t>
            </a:r>
            <a:r>
              <a:rPr lang="en-US" baseline="0" dirty="0" err="1"/>
              <a:t>chứa</a:t>
            </a:r>
            <a:r>
              <a:rPr lang="en-US" baseline="0" dirty="0"/>
              <a:t> </a:t>
            </a:r>
            <a:r>
              <a:rPr lang="en-US" baseline="0" dirty="0" err="1"/>
              <a:t>thông</a:t>
            </a:r>
            <a:r>
              <a:rPr lang="en-US" baseline="0" dirty="0"/>
              <a:t> tin, BT </a:t>
            </a:r>
            <a:r>
              <a:rPr lang="en-US" baseline="0" dirty="0" err="1"/>
              <a:t>đọc</a:t>
            </a:r>
            <a:r>
              <a:rPr lang="en-US" baseline="0" dirty="0"/>
              <a:t> </a:t>
            </a:r>
            <a:r>
              <a:rPr lang="en-US" baseline="0" dirty="0" err="1"/>
              <a:t>thông</a:t>
            </a:r>
            <a:r>
              <a:rPr lang="en-US" baseline="0" dirty="0"/>
              <a:t> tin</a:t>
            </a:r>
          </a:p>
          <a:p>
            <a:r>
              <a:rPr lang="en-US" baseline="0" dirty="0" err="1"/>
              <a:t>Một</a:t>
            </a:r>
            <a:r>
              <a:rPr lang="en-US" baseline="0" dirty="0"/>
              <a:t> </a:t>
            </a:r>
            <a:r>
              <a:rPr lang="en-US" baseline="0" dirty="0" err="1"/>
              <a:t>số</a:t>
            </a:r>
            <a:r>
              <a:rPr lang="en-US" baseline="0" dirty="0"/>
              <a:t> </a:t>
            </a:r>
            <a:r>
              <a:rPr lang="en-US" baseline="0" dirty="0" err="1"/>
              <a:t>Hướng</a:t>
            </a:r>
            <a:r>
              <a:rPr lang="en-US" baseline="0" dirty="0"/>
              <a:t> </a:t>
            </a:r>
            <a:r>
              <a:rPr lang="en-US" baseline="0" dirty="0" err="1"/>
              <a:t>phát</a:t>
            </a:r>
            <a:r>
              <a:rPr lang="en-US" baseline="0" dirty="0"/>
              <a:t> </a:t>
            </a:r>
            <a:r>
              <a:rPr lang="en-US" baseline="0" dirty="0" err="1"/>
              <a:t>triển</a:t>
            </a:r>
            <a:r>
              <a:rPr lang="en-US" baseline="0" dirty="0"/>
              <a:t> </a:t>
            </a:r>
            <a:r>
              <a:rPr lang="en-US" baseline="0" dirty="0" err="1"/>
              <a:t>trong</a:t>
            </a:r>
            <a:r>
              <a:rPr lang="en-US" baseline="0" dirty="0"/>
              <a:t> </a:t>
            </a:r>
            <a:r>
              <a:rPr lang="en-US" baseline="0" dirty="0" err="1"/>
              <a:t>tương</a:t>
            </a:r>
            <a:r>
              <a:rPr lang="en-US" baseline="0" dirty="0"/>
              <a:t> </a:t>
            </a:r>
            <a:r>
              <a:rPr lang="en-US" baseline="0" dirty="0" err="1"/>
              <a:t>lai</a:t>
            </a:r>
            <a:r>
              <a:rPr lang="en-US" baseline="0" dirty="0"/>
              <a:t> </a:t>
            </a:r>
            <a:r>
              <a:rPr lang="en-US" baseline="0" dirty="0" err="1"/>
              <a:t>của</a:t>
            </a:r>
            <a:r>
              <a:rPr lang="en-US" baseline="0" dirty="0"/>
              <a:t> </a:t>
            </a:r>
            <a:r>
              <a:rPr lang="en-US" baseline="0" dirty="0" err="1"/>
              <a:t>đồ</a:t>
            </a:r>
            <a:r>
              <a:rPr lang="en-US" baseline="0" dirty="0"/>
              <a:t> </a:t>
            </a:r>
            <a:r>
              <a:rPr lang="en-US" baseline="0" dirty="0" err="1"/>
              <a:t>án</a:t>
            </a:r>
            <a:r>
              <a:rPr lang="en-US" baseline="0" dirty="0"/>
              <a:t> </a:t>
            </a:r>
            <a:r>
              <a:rPr lang="en-US" baseline="0" dirty="0" err="1"/>
              <a:t>đó</a:t>
            </a:r>
            <a:r>
              <a:rPr lang="en-US" baseline="0" dirty="0"/>
              <a:t> </a:t>
            </a:r>
            <a:r>
              <a:rPr lang="en-US" baseline="0" dirty="0" err="1"/>
              <a:t>là</a:t>
            </a:r>
            <a:r>
              <a:rPr lang="en-US" baseline="0" dirty="0"/>
              <a:t>:</a:t>
            </a:r>
          </a:p>
          <a:p>
            <a:pPr marL="171450" indent="-171450">
              <a:buFontTx/>
              <a:buChar char="-"/>
            </a:pPr>
            <a:r>
              <a:rPr lang="en-US" baseline="0" dirty="0" err="1"/>
              <a:t>Thêm</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huấn</a:t>
            </a:r>
            <a:r>
              <a:rPr lang="en-US" baseline="0" dirty="0"/>
              <a:t> </a:t>
            </a:r>
            <a:r>
              <a:rPr lang="en-US" baseline="0" dirty="0" err="1"/>
              <a:t>luyện</a:t>
            </a:r>
            <a:r>
              <a:rPr lang="en-US" baseline="0" dirty="0"/>
              <a:t> </a:t>
            </a:r>
            <a:r>
              <a:rPr lang="en-US" baseline="0" dirty="0" err="1"/>
              <a:t>và</a:t>
            </a:r>
            <a:r>
              <a:rPr lang="en-US" baseline="0" dirty="0"/>
              <a:t> </a:t>
            </a:r>
            <a:r>
              <a:rPr lang="en-US" baseline="0" dirty="0" err="1"/>
              <a:t>kiểm</a:t>
            </a:r>
            <a:r>
              <a:rPr lang="en-US" baseline="0" dirty="0"/>
              <a:t> </a:t>
            </a:r>
            <a:r>
              <a:rPr lang="en-US" baseline="0" dirty="0" err="1"/>
              <a:t>tra</a:t>
            </a:r>
            <a:r>
              <a:rPr lang="en-US" baseline="0" dirty="0"/>
              <a:t> …</a:t>
            </a:r>
          </a:p>
          <a:p>
            <a:pPr marL="171450" indent="-171450">
              <a:buFontTx/>
              <a:buChar char="-"/>
            </a:pPr>
            <a:r>
              <a:rPr lang="en-US" baseline="0" dirty="0" err="1"/>
              <a:t>Kết</a:t>
            </a:r>
            <a:r>
              <a:rPr lang="en-US" baseline="0" dirty="0"/>
              <a:t> </a:t>
            </a:r>
            <a:r>
              <a:rPr lang="en-US" baseline="0" dirty="0" err="1"/>
              <a:t>hợp</a:t>
            </a:r>
            <a:r>
              <a:rPr lang="en-US" baseline="0" dirty="0"/>
              <a:t> </a:t>
            </a:r>
            <a:r>
              <a:rPr lang="en-US" baseline="0" dirty="0" err="1"/>
              <a:t>mô</a:t>
            </a:r>
            <a:r>
              <a:rPr lang="en-US" baseline="0" dirty="0"/>
              <a:t> </a:t>
            </a:r>
            <a:r>
              <a:rPr lang="en-US" baseline="0" dirty="0" err="1"/>
              <a:t>hình</a:t>
            </a:r>
            <a:r>
              <a:rPr lang="en-US" baseline="0" dirty="0"/>
              <a:t> </a:t>
            </a:r>
            <a:r>
              <a:rPr lang="en-US" baseline="0" dirty="0" err="1"/>
              <a:t>ngôn</a:t>
            </a:r>
            <a:r>
              <a:rPr lang="en-US" baseline="0" dirty="0"/>
              <a:t> </a:t>
            </a:r>
            <a:r>
              <a:rPr lang="en-US" baseline="0" dirty="0" err="1"/>
              <a:t>ngữ</a:t>
            </a:r>
            <a:r>
              <a:rPr lang="en-US" baseline="0" dirty="0"/>
              <a:t> </a:t>
            </a:r>
            <a:r>
              <a:rPr lang="en-US" baseline="0" dirty="0" err="1"/>
              <a:t>làm</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hậu</a:t>
            </a:r>
            <a:r>
              <a:rPr lang="en-US" baseline="0" dirty="0"/>
              <a:t> </a:t>
            </a:r>
            <a:r>
              <a:rPr lang="en-US" baseline="0" dirty="0" err="1"/>
              <a:t>xử</a:t>
            </a:r>
            <a:r>
              <a:rPr lang="en-US" baseline="0" dirty="0"/>
              <a:t> </a:t>
            </a:r>
            <a:r>
              <a:rPr lang="en-US" baseline="0" dirty="0" err="1"/>
              <a:t>lý</a:t>
            </a:r>
            <a:endParaRPr lang="en-US" baseline="0" dirty="0"/>
          </a:p>
          <a:p>
            <a:pPr marL="171450" indent="-171450">
              <a:buFontTx/>
              <a:buChar char="-"/>
            </a:pPr>
            <a:r>
              <a:rPr lang="en-US" baseline="0" dirty="0" err="1"/>
              <a:t>Phát</a:t>
            </a:r>
            <a:r>
              <a:rPr lang="en-US" baseline="0" dirty="0"/>
              <a:t> </a:t>
            </a:r>
            <a:r>
              <a:rPr lang="en-US" baseline="0" dirty="0" err="1"/>
              <a:t>hiện</a:t>
            </a:r>
            <a:r>
              <a:rPr lang="en-US" baseline="0" dirty="0"/>
              <a:t> </a:t>
            </a:r>
            <a:r>
              <a:rPr lang="en-US" baseline="0" dirty="0" err="1"/>
              <a:t>nhận</a:t>
            </a:r>
            <a:r>
              <a:rPr lang="en-US" baseline="0" dirty="0"/>
              <a:t> </a:t>
            </a:r>
            <a:r>
              <a:rPr lang="en-US" baseline="0" dirty="0" err="1"/>
              <a:t>diện</a:t>
            </a:r>
            <a:r>
              <a:rPr lang="en-US" baseline="0" dirty="0"/>
              <a:t> </a:t>
            </a:r>
            <a:r>
              <a:rPr lang="en-US" baseline="0" dirty="0" err="1"/>
              <a:t>trên</a:t>
            </a:r>
            <a:r>
              <a:rPr lang="en-US" baseline="0" dirty="0"/>
              <a:t> </a:t>
            </a:r>
            <a:r>
              <a:rPr lang="en-US" baseline="0" dirty="0" err="1"/>
              <a:t>nhiều</a:t>
            </a:r>
            <a:r>
              <a:rPr lang="en-US" baseline="0" dirty="0"/>
              <a:t> </a:t>
            </a:r>
            <a:r>
              <a:rPr lang="en-US" baseline="0" dirty="0" err="1"/>
              <a:t>loại</a:t>
            </a:r>
            <a:r>
              <a:rPr lang="en-US" baseline="0" dirty="0"/>
              <a:t> </a:t>
            </a:r>
            <a:r>
              <a:rPr lang="en-US" baseline="0" dirty="0" err="1"/>
              <a:t>thẻ</a:t>
            </a:r>
            <a:r>
              <a:rPr lang="en-US" baseline="0" dirty="0"/>
              <a:t> </a:t>
            </a:r>
            <a:r>
              <a:rPr lang="en-US" baseline="0" dirty="0" err="1"/>
              <a:t>khác</a:t>
            </a:r>
            <a:r>
              <a:rPr lang="en-US" baseline="0" dirty="0"/>
              <a:t> </a:t>
            </a:r>
            <a:r>
              <a:rPr lang="en-US" baseline="0" dirty="0" err="1"/>
              <a:t>nhau</a:t>
            </a:r>
            <a:endParaRPr lang="en-US" baseline="0" dirty="0"/>
          </a:p>
        </p:txBody>
      </p:sp>
      <p:sp>
        <p:nvSpPr>
          <p:cNvPr id="4" name="Slide Number Placeholder 3"/>
          <p:cNvSpPr>
            <a:spLocks noGrp="1"/>
          </p:cNvSpPr>
          <p:nvPr>
            <p:ph type="sldNum" sz="quarter" idx="10"/>
          </p:nvPr>
        </p:nvSpPr>
        <p:spPr/>
        <p:txBody>
          <a:bodyPr/>
          <a:lstStyle/>
          <a:p>
            <a:fld id="{7BFAD980-00CE-6F4A-9FB7-7675EBEEB89E}" type="slidenum">
              <a:rPr lang="x-none" smtClean="0"/>
              <a:t>24</a:t>
            </a:fld>
            <a:endParaRPr lang="x-none"/>
          </a:p>
        </p:txBody>
      </p:sp>
    </p:spTree>
    <p:extLst>
      <p:ext uri="{BB962C8B-B14F-4D97-AF65-F5344CB8AC3E}">
        <p14:creationId xmlns:p14="http://schemas.microsoft.com/office/powerpoint/2010/main" val="3377153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Em đã trình bày xong đồ án tốt nghiệp của mình. Em xin gửi lời cảm ơn đến thầy </a:t>
            </a:r>
            <a:r>
              <a:rPr lang="en-US" dirty="0"/>
              <a:t>PGS.TS</a:t>
            </a:r>
            <a:r>
              <a:rPr lang="en-US" baseline="0" dirty="0"/>
              <a:t>. </a:t>
            </a:r>
            <a:r>
              <a:rPr lang="en-US" baseline="0" dirty="0" err="1"/>
              <a:t>Lã</a:t>
            </a:r>
            <a:r>
              <a:rPr lang="en-US" baseline="0" dirty="0"/>
              <a:t> </a:t>
            </a:r>
            <a:r>
              <a:rPr lang="en-US" baseline="0" dirty="0" err="1"/>
              <a:t>Thế</a:t>
            </a:r>
            <a:r>
              <a:rPr lang="en-US" baseline="0" dirty="0"/>
              <a:t> </a:t>
            </a:r>
            <a:r>
              <a:rPr lang="en-US" baseline="0" dirty="0" err="1"/>
              <a:t>Vinh</a:t>
            </a:r>
            <a:r>
              <a:rPr lang="en-US" baseline="0" dirty="0"/>
              <a:t> </a:t>
            </a:r>
            <a:r>
              <a:rPr lang="vi-VN" dirty="0"/>
              <a:t>đã nhiệt tình giúp đỡ em hoàn thiện ĐATN. Tuy đã cố gắng nhưng với kiến thức còn hạn chế, chắc chắn ĐATN của em không tránh khỏi những sai sót. Em rất mong nhận được ý kiến của các th</a:t>
            </a:r>
            <a:r>
              <a:rPr lang="en-US" dirty="0"/>
              <a:t>ầ</a:t>
            </a:r>
            <a:r>
              <a:rPr lang="vi-VN" dirty="0"/>
              <a:t>y và các bạn để ĐATN của em được hoàn thiện hơn. Em xin chân thành cảm ơn.</a:t>
            </a:r>
            <a:endParaRPr lang="en-US" dirty="0"/>
          </a:p>
        </p:txBody>
      </p:sp>
      <p:sp>
        <p:nvSpPr>
          <p:cNvPr id="4" name="Slide Number Placeholder 3"/>
          <p:cNvSpPr>
            <a:spLocks noGrp="1"/>
          </p:cNvSpPr>
          <p:nvPr>
            <p:ph type="sldNum" sz="quarter" idx="10"/>
          </p:nvPr>
        </p:nvSpPr>
        <p:spPr/>
        <p:txBody>
          <a:bodyPr/>
          <a:lstStyle/>
          <a:p>
            <a:fld id="{7BFAD980-00CE-6F4A-9FB7-7675EBEEB89E}" type="slidenum">
              <a:rPr lang="x-none" smtClean="0"/>
              <a:t>25</a:t>
            </a:fld>
            <a:endParaRPr lang="x-none"/>
          </a:p>
        </p:txBody>
      </p:sp>
    </p:spTree>
    <p:extLst>
      <p:ext uri="{BB962C8B-B14F-4D97-AF65-F5344CB8AC3E}">
        <p14:creationId xmlns:p14="http://schemas.microsoft.com/office/powerpoint/2010/main" val="689349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dirty="0"/>
              <a:t> </a:t>
            </a:r>
            <a:r>
              <a:rPr lang="en-US" dirty="0" err="1"/>
              <a:t>quá</a:t>
            </a:r>
            <a:r>
              <a:rPr lang="en-US" baseline="0" dirty="0"/>
              <a:t>  </a:t>
            </a:r>
            <a:r>
              <a:rPr lang="en-US" baseline="0" dirty="0" err="1"/>
              <a:t>trình</a:t>
            </a:r>
            <a:r>
              <a:rPr lang="en-US" baseline="0" dirty="0"/>
              <a:t> </a:t>
            </a:r>
            <a:r>
              <a:rPr lang="en-US" baseline="0" dirty="0" err="1"/>
              <a:t>đánh</a:t>
            </a:r>
            <a:r>
              <a:rPr lang="en-US" baseline="0" dirty="0"/>
              <a:t> </a:t>
            </a:r>
            <a:r>
              <a:rPr lang="en-US" baseline="0" dirty="0" err="1"/>
              <a:t>giá</a:t>
            </a:r>
            <a:r>
              <a:rPr lang="en-US" baseline="0" dirty="0"/>
              <a:t> </a:t>
            </a:r>
            <a:r>
              <a:rPr lang="en-US" baseline="0" dirty="0" err="1"/>
              <a:t>mô</a:t>
            </a:r>
            <a:r>
              <a:rPr lang="en-US" baseline="0" dirty="0"/>
              <a:t> </a:t>
            </a:r>
            <a:r>
              <a:rPr lang="en-US" baseline="0" dirty="0" err="1"/>
              <a:t>hình</a:t>
            </a:r>
            <a:r>
              <a:rPr lang="en-US" baseline="0" dirty="0"/>
              <a:t>, </a:t>
            </a:r>
            <a:r>
              <a:rPr lang="en-US" baseline="0" dirty="0" err="1"/>
              <a:t>em</a:t>
            </a:r>
            <a:r>
              <a:rPr lang="en-US" baseline="0" dirty="0"/>
              <a:t> </a:t>
            </a:r>
            <a:r>
              <a:rPr lang="en-US" baseline="0" dirty="0" err="1"/>
              <a:t>thống</a:t>
            </a:r>
            <a:r>
              <a:rPr lang="en-US" baseline="0" dirty="0"/>
              <a:t> </a:t>
            </a:r>
            <a:r>
              <a:rPr lang="en-US" baseline="0" dirty="0" err="1"/>
              <a:t>kê</a:t>
            </a:r>
            <a:r>
              <a:rPr lang="en-US" baseline="0" dirty="0"/>
              <a:t> </a:t>
            </a:r>
            <a:r>
              <a:rPr lang="en-US" baseline="0" dirty="0" err="1"/>
              <a:t>được</a:t>
            </a:r>
            <a:r>
              <a:rPr lang="en-US" baseline="0" dirty="0"/>
              <a:t> </a:t>
            </a:r>
            <a:r>
              <a:rPr lang="en-US" baseline="0" dirty="0" err="1"/>
              <a:t>các</a:t>
            </a:r>
            <a:r>
              <a:rPr lang="en-US" baseline="0" dirty="0"/>
              <a:t> </a:t>
            </a:r>
            <a:r>
              <a:rPr lang="en-US" baseline="0" dirty="0" err="1"/>
              <a:t>trường</a:t>
            </a:r>
            <a:r>
              <a:rPr lang="en-US" baseline="0" dirty="0"/>
              <a:t> </a:t>
            </a:r>
            <a:r>
              <a:rPr lang="en-US" baseline="0" dirty="0" err="1"/>
              <a:t>hợp</a:t>
            </a:r>
            <a:r>
              <a:rPr lang="en-US" baseline="0" dirty="0"/>
              <a:t> </a:t>
            </a:r>
            <a:r>
              <a:rPr lang="en-US" baseline="0" dirty="0" err="1"/>
              <a:t>lỗi</a:t>
            </a:r>
            <a:r>
              <a:rPr lang="en-US" baseline="0" dirty="0"/>
              <a:t> hay </a:t>
            </a:r>
            <a:r>
              <a:rPr lang="en-US" baseline="0" dirty="0" err="1"/>
              <a:t>gặp</a:t>
            </a:r>
            <a:r>
              <a:rPr lang="en-US" baseline="0" dirty="0"/>
              <a:t> </a:t>
            </a:r>
            <a:r>
              <a:rPr lang="en-US" baseline="0" dirty="0" err="1"/>
              <a:t>sau</a:t>
            </a:r>
            <a:r>
              <a:rPr lang="en-US" baseline="0" dirty="0"/>
              <a:t>:</a:t>
            </a:r>
          </a:p>
          <a:p>
            <a:r>
              <a:rPr lang="en-US" baseline="0" dirty="0" err="1"/>
              <a:t>Đầu</a:t>
            </a:r>
            <a:r>
              <a:rPr lang="en-US" baseline="0" dirty="0"/>
              <a:t> </a:t>
            </a:r>
            <a:r>
              <a:rPr lang="en-US" baseline="0" dirty="0" err="1"/>
              <a:t>tiên</a:t>
            </a:r>
            <a:r>
              <a:rPr lang="en-US" baseline="0" dirty="0"/>
              <a:t>, </a:t>
            </a:r>
            <a:r>
              <a:rPr lang="en-US" baseline="0" dirty="0" err="1"/>
              <a:t>đó</a:t>
            </a:r>
            <a:r>
              <a:rPr lang="en-US" baseline="0" dirty="0"/>
              <a:t> </a:t>
            </a:r>
            <a:r>
              <a:rPr lang="en-US" baseline="0" dirty="0" err="1"/>
              <a:t>là</a:t>
            </a:r>
            <a:r>
              <a:rPr lang="en-US" baseline="0" dirty="0"/>
              <a:t> </a:t>
            </a:r>
            <a:r>
              <a:rPr lang="en-US" baseline="0" dirty="0" err="1"/>
              <a:t>nhận</a:t>
            </a:r>
            <a:r>
              <a:rPr lang="en-US" baseline="0" dirty="0"/>
              <a:t> </a:t>
            </a:r>
            <a:r>
              <a:rPr lang="en-US" baseline="0" dirty="0" err="1"/>
              <a:t>nhầm</a:t>
            </a:r>
            <a:r>
              <a:rPr lang="en-US" baseline="0" dirty="0"/>
              <a:t> </a:t>
            </a:r>
            <a:r>
              <a:rPr lang="en-US" baseline="0" dirty="0" err="1"/>
              <a:t>giữa</a:t>
            </a:r>
            <a:r>
              <a:rPr lang="en-US" baseline="0" dirty="0"/>
              <a:t> </a:t>
            </a:r>
            <a:r>
              <a:rPr lang="en-US" baseline="0" dirty="0" err="1"/>
              <a:t>các</a:t>
            </a:r>
            <a:r>
              <a:rPr lang="en-US" baseline="0" dirty="0"/>
              <a:t> </a:t>
            </a:r>
            <a:r>
              <a:rPr lang="en-US" baseline="0" dirty="0" err="1"/>
              <a:t>góc</a:t>
            </a:r>
            <a:r>
              <a:rPr lang="en-US" baseline="0" dirty="0"/>
              <a:t>, ở </a:t>
            </a:r>
            <a:r>
              <a:rPr lang="en-US" baseline="0" dirty="0" err="1"/>
              <a:t>đây</a:t>
            </a:r>
            <a:r>
              <a:rPr lang="en-US" baseline="0" dirty="0"/>
              <a:t> </a:t>
            </a:r>
            <a:r>
              <a:rPr lang="en-US" baseline="0" dirty="0" err="1"/>
              <a:t>là</a:t>
            </a:r>
            <a:r>
              <a:rPr lang="en-US" baseline="0" dirty="0"/>
              <a:t> </a:t>
            </a:r>
            <a:r>
              <a:rPr lang="en-US" baseline="0" dirty="0" err="1"/>
              <a:t>nhận</a:t>
            </a:r>
            <a:r>
              <a:rPr lang="en-US" baseline="0" dirty="0"/>
              <a:t> </a:t>
            </a:r>
            <a:r>
              <a:rPr lang="en-US" baseline="0" dirty="0" err="1"/>
              <a:t>ra</a:t>
            </a:r>
            <a:r>
              <a:rPr lang="en-US" baseline="0" dirty="0"/>
              <a:t> 2 </a:t>
            </a:r>
            <a:r>
              <a:rPr lang="en-US" baseline="0" dirty="0" err="1"/>
              <a:t>góc</a:t>
            </a:r>
            <a:r>
              <a:rPr lang="en-US" baseline="0" dirty="0"/>
              <a:t> </a:t>
            </a:r>
            <a:r>
              <a:rPr lang="en-US" baseline="0" dirty="0" err="1"/>
              <a:t>bottom_right</a:t>
            </a:r>
            <a:r>
              <a:rPr lang="en-US" baseline="0" dirty="0"/>
              <a:t>, </a:t>
            </a:r>
            <a:r>
              <a:rPr lang="en-US" baseline="0" dirty="0" err="1"/>
              <a:t>tiếp</a:t>
            </a:r>
            <a:r>
              <a:rPr lang="en-US" baseline="0" dirty="0"/>
              <a:t> </a:t>
            </a:r>
            <a:r>
              <a:rPr lang="en-US" baseline="0" dirty="0" err="1"/>
              <a:t>theo</a:t>
            </a:r>
            <a:r>
              <a:rPr lang="en-US" baseline="0" dirty="0"/>
              <a:t> </a:t>
            </a:r>
            <a:r>
              <a:rPr lang="en-US" baseline="0" dirty="0" err="1"/>
              <a:t>là</a:t>
            </a:r>
            <a:r>
              <a:rPr lang="en-US" baseline="0" dirty="0"/>
              <a:t> </a:t>
            </a:r>
            <a:r>
              <a:rPr lang="en-US" baseline="0" dirty="0" err="1"/>
              <a:t>trường</a:t>
            </a:r>
            <a:r>
              <a:rPr lang="en-US" baseline="0" dirty="0"/>
              <a:t> </a:t>
            </a:r>
            <a:r>
              <a:rPr lang="en-US" baseline="0" dirty="0" err="1"/>
              <a:t>hợp</a:t>
            </a:r>
            <a:r>
              <a:rPr lang="en-US" baseline="0" dirty="0"/>
              <a:t> </a:t>
            </a:r>
            <a:r>
              <a:rPr lang="en-US" baseline="0" dirty="0" err="1"/>
              <a:t>nhận</a:t>
            </a:r>
            <a:r>
              <a:rPr lang="en-US" baseline="0" dirty="0"/>
              <a:t> </a:t>
            </a:r>
            <a:r>
              <a:rPr lang="en-US" baseline="0" dirty="0" err="1"/>
              <a:t>thừa</a:t>
            </a:r>
            <a:r>
              <a:rPr lang="en-US" baseline="0" dirty="0"/>
              <a:t> </a:t>
            </a:r>
            <a:r>
              <a:rPr lang="en-US" baseline="0" dirty="0" err="1"/>
              <a:t>góc</a:t>
            </a:r>
            <a:r>
              <a:rPr lang="en-US" baseline="0" dirty="0"/>
              <a:t>, </a:t>
            </a:r>
            <a:r>
              <a:rPr lang="en-US" baseline="0" dirty="0" err="1"/>
              <a:t>ví</a:t>
            </a:r>
            <a:r>
              <a:rPr lang="en-US" baseline="0" dirty="0"/>
              <a:t> </a:t>
            </a:r>
            <a:r>
              <a:rPr lang="en-US" baseline="0" dirty="0" err="1"/>
              <a:t>dụ</a:t>
            </a:r>
            <a:r>
              <a:rPr lang="en-US" baseline="0" dirty="0"/>
              <a:t> ở </a:t>
            </a:r>
            <a:r>
              <a:rPr lang="en-US" baseline="0" dirty="0" err="1"/>
              <a:t>đây</a:t>
            </a:r>
            <a:r>
              <a:rPr lang="en-US" baseline="0" dirty="0"/>
              <a:t> </a:t>
            </a:r>
            <a:r>
              <a:rPr lang="en-US" baseline="0" dirty="0" err="1"/>
              <a:t>là</a:t>
            </a:r>
            <a:r>
              <a:rPr lang="en-US" baseline="0" dirty="0"/>
              <a:t> </a:t>
            </a:r>
            <a:r>
              <a:rPr lang="en-US" baseline="0" dirty="0" err="1"/>
              <a:t>nhận</a:t>
            </a:r>
            <a:r>
              <a:rPr lang="en-US" baseline="0" dirty="0"/>
              <a:t> </a:t>
            </a:r>
            <a:r>
              <a:rPr lang="en-US" baseline="0" dirty="0" err="1"/>
              <a:t>thừa</a:t>
            </a:r>
            <a:r>
              <a:rPr lang="en-US" baseline="0" dirty="0"/>
              <a:t> </a:t>
            </a:r>
            <a:r>
              <a:rPr lang="en-US" baseline="0" dirty="0" err="1"/>
              <a:t>một</a:t>
            </a:r>
            <a:r>
              <a:rPr lang="en-US" baseline="0" dirty="0"/>
              <a:t> </a:t>
            </a:r>
            <a:r>
              <a:rPr lang="en-US" baseline="0" dirty="0" err="1"/>
              <a:t>góc</a:t>
            </a:r>
            <a:r>
              <a:rPr lang="en-US" baseline="0" dirty="0"/>
              <a:t> ở </a:t>
            </a:r>
            <a:r>
              <a:rPr lang="en-US" baseline="0" dirty="0" err="1"/>
              <a:t>nền</a:t>
            </a:r>
            <a:r>
              <a:rPr lang="en-US" baseline="0" dirty="0"/>
              <a:t>, </a:t>
            </a:r>
            <a:r>
              <a:rPr lang="en-US" baseline="0" dirty="0" err="1"/>
              <a:t>cuối</a:t>
            </a:r>
            <a:r>
              <a:rPr lang="en-US" baseline="0" dirty="0"/>
              <a:t> </a:t>
            </a:r>
            <a:r>
              <a:rPr lang="en-US" baseline="0" dirty="0" err="1"/>
              <a:t>cùng</a:t>
            </a:r>
            <a:r>
              <a:rPr lang="en-US" baseline="0" dirty="0"/>
              <a:t> </a:t>
            </a:r>
            <a:r>
              <a:rPr lang="en-US" baseline="0" dirty="0" err="1"/>
              <a:t>là</a:t>
            </a:r>
            <a:r>
              <a:rPr lang="en-US" baseline="0" dirty="0"/>
              <a:t> </a:t>
            </a:r>
            <a:r>
              <a:rPr lang="en-US" baseline="0" dirty="0" err="1"/>
              <a:t>các</a:t>
            </a:r>
            <a:r>
              <a:rPr lang="en-US" baseline="0" dirty="0"/>
              <a:t> </a:t>
            </a:r>
            <a:r>
              <a:rPr lang="en-US" baseline="0" dirty="0" err="1"/>
              <a:t>trường</a:t>
            </a:r>
            <a:r>
              <a:rPr lang="en-US" baseline="0" dirty="0"/>
              <a:t> </a:t>
            </a:r>
            <a:r>
              <a:rPr lang="en-US" baseline="0" dirty="0" err="1"/>
              <a:t>hợp</a:t>
            </a:r>
            <a:r>
              <a:rPr lang="en-US" baseline="0" dirty="0"/>
              <a:t> </a:t>
            </a:r>
            <a:r>
              <a:rPr lang="en-US" baseline="0" dirty="0" err="1"/>
              <a:t>ảnh</a:t>
            </a:r>
            <a:r>
              <a:rPr lang="en-US" baseline="0" dirty="0"/>
              <a:t> </a:t>
            </a:r>
            <a:r>
              <a:rPr lang="en-US" baseline="0" dirty="0" err="1"/>
              <a:t>đầu</a:t>
            </a:r>
            <a:r>
              <a:rPr lang="en-US" baseline="0" dirty="0"/>
              <a:t> </a:t>
            </a:r>
            <a:r>
              <a:rPr lang="en-US" baseline="0" dirty="0" err="1"/>
              <a:t>vào</a:t>
            </a:r>
            <a:r>
              <a:rPr lang="en-US" baseline="0" dirty="0"/>
              <a:t> </a:t>
            </a:r>
            <a:r>
              <a:rPr lang="en-US" baseline="0" dirty="0" err="1"/>
              <a:t>bị</a:t>
            </a:r>
            <a:r>
              <a:rPr lang="en-US" baseline="0" dirty="0"/>
              <a:t> </a:t>
            </a:r>
            <a:r>
              <a:rPr lang="en-US" baseline="0" dirty="0" err="1"/>
              <a:t>thiếu</a:t>
            </a:r>
            <a:r>
              <a:rPr lang="en-US" baseline="0" dirty="0"/>
              <a:t> </a:t>
            </a:r>
            <a:r>
              <a:rPr lang="en-US" baseline="0" dirty="0" err="1"/>
              <a:t>góc</a:t>
            </a:r>
            <a:r>
              <a:rPr lang="en-US" baseline="0" dirty="0"/>
              <a:t>. </a:t>
            </a:r>
            <a:r>
              <a:rPr lang="en-US" baseline="0" dirty="0" err="1"/>
              <a:t>Các</a:t>
            </a:r>
            <a:r>
              <a:rPr lang="en-US" baseline="0" dirty="0"/>
              <a:t> </a:t>
            </a:r>
            <a:r>
              <a:rPr lang="en-US" baseline="0" dirty="0" err="1"/>
              <a:t>trường</a:t>
            </a:r>
            <a:r>
              <a:rPr lang="en-US" baseline="0" dirty="0"/>
              <a:t> </a:t>
            </a:r>
            <a:r>
              <a:rPr lang="en-US" baseline="0" dirty="0" err="1"/>
              <a:t>hợp</a:t>
            </a:r>
            <a:r>
              <a:rPr lang="en-US" baseline="0" dirty="0"/>
              <a:t> </a:t>
            </a:r>
            <a:r>
              <a:rPr lang="en-US" baseline="0" dirty="0" err="1"/>
              <a:t>này</a:t>
            </a:r>
            <a:r>
              <a:rPr lang="en-US" baseline="0" dirty="0"/>
              <a:t> </a:t>
            </a:r>
            <a:r>
              <a:rPr lang="en-US" baseline="0" dirty="0" err="1"/>
              <a:t>đều</a:t>
            </a:r>
            <a:r>
              <a:rPr lang="en-US" baseline="0" dirty="0"/>
              <a:t> </a:t>
            </a:r>
            <a:r>
              <a:rPr lang="en-US" baseline="0" dirty="0" err="1"/>
              <a:t>đã</a:t>
            </a:r>
            <a:r>
              <a:rPr lang="en-US" baseline="0" dirty="0"/>
              <a:t> </a:t>
            </a:r>
            <a:r>
              <a:rPr lang="en-US" baseline="0" dirty="0" err="1"/>
              <a:t>được</a:t>
            </a:r>
            <a:r>
              <a:rPr lang="en-US" baseline="0" dirty="0"/>
              <a:t> </a:t>
            </a:r>
            <a:r>
              <a:rPr lang="en-US" baseline="0" dirty="0" err="1"/>
              <a:t>em</a:t>
            </a:r>
            <a:r>
              <a:rPr lang="en-US" baseline="0" dirty="0"/>
              <a:t> </a:t>
            </a:r>
            <a:r>
              <a:rPr lang="en-US" baseline="0" dirty="0" err="1"/>
              <a:t>xử</a:t>
            </a:r>
            <a:r>
              <a:rPr lang="en-US" baseline="0" dirty="0"/>
              <a:t> </a:t>
            </a:r>
            <a:r>
              <a:rPr lang="en-US" baseline="0" dirty="0" err="1"/>
              <a:t>lý</a:t>
            </a:r>
            <a:r>
              <a:rPr lang="en-US" baseline="0" dirty="0"/>
              <a:t> </a:t>
            </a:r>
            <a:r>
              <a:rPr lang="en-US" baseline="0" dirty="0" err="1"/>
              <a:t>và</a:t>
            </a:r>
            <a:r>
              <a:rPr lang="en-US" baseline="0" dirty="0"/>
              <a:t> </a:t>
            </a:r>
            <a:r>
              <a:rPr lang="en-US" baseline="0" dirty="0" err="1"/>
              <a:t>giải</a:t>
            </a:r>
            <a:r>
              <a:rPr lang="en-US" baseline="0" dirty="0"/>
              <a:t> </a:t>
            </a:r>
            <a:r>
              <a:rPr lang="en-US" baseline="0" dirty="0" err="1"/>
              <a:t>quyết</a:t>
            </a:r>
            <a:r>
              <a:rPr lang="en-US" baseline="0" dirty="0"/>
              <a:t> ở </a:t>
            </a:r>
            <a:r>
              <a:rPr lang="en-US" baseline="0" dirty="0" err="1"/>
              <a:t>trong</a:t>
            </a:r>
            <a:r>
              <a:rPr lang="en-US" baseline="0" dirty="0"/>
              <a:t> </a:t>
            </a:r>
            <a:r>
              <a:rPr lang="en-US" baseline="0" dirty="0" err="1"/>
              <a:t>hệ</a:t>
            </a:r>
            <a:r>
              <a:rPr lang="en-US" baseline="0" dirty="0"/>
              <a:t> </a:t>
            </a:r>
            <a:r>
              <a:rPr lang="en-US" baseline="0" dirty="0" err="1"/>
              <a:t>thống</a:t>
            </a:r>
            <a:r>
              <a:rPr lang="en-US" baseline="0" dirty="0"/>
              <a:t> </a:t>
            </a:r>
            <a:r>
              <a:rPr lang="en-US" baseline="0" dirty="0" err="1"/>
              <a:t>của</a:t>
            </a:r>
            <a:r>
              <a:rPr lang="en-US" baseline="0" dirty="0"/>
              <a:t> </a:t>
            </a:r>
            <a:r>
              <a:rPr lang="en-US" baseline="0" dirty="0" err="1"/>
              <a:t>mình</a:t>
            </a:r>
            <a:r>
              <a:rPr lang="en-US" baseline="0" dirty="0"/>
              <a:t> </a:t>
            </a:r>
            <a:r>
              <a:rPr lang="en-US" baseline="0" dirty="0" err="1"/>
              <a:t>và</a:t>
            </a:r>
            <a:r>
              <a:rPr lang="en-US" baseline="0" dirty="0"/>
              <a:t> </a:t>
            </a:r>
            <a:r>
              <a:rPr lang="en-US" baseline="0" dirty="0" err="1"/>
              <a:t>độ</a:t>
            </a:r>
            <a:r>
              <a:rPr lang="en-US" baseline="0" dirty="0"/>
              <a:t> </a:t>
            </a:r>
            <a:r>
              <a:rPr lang="en-US" baseline="0" dirty="0" err="1"/>
              <a:t>chính</a:t>
            </a:r>
            <a:r>
              <a:rPr lang="en-US" baseline="0" dirty="0"/>
              <a:t> </a:t>
            </a:r>
            <a:r>
              <a:rPr lang="en-US" baseline="0" dirty="0" err="1"/>
              <a:t>xác</a:t>
            </a:r>
            <a:r>
              <a:rPr lang="en-US" baseline="0" dirty="0"/>
              <a:t> </a:t>
            </a:r>
            <a:r>
              <a:rPr lang="en-US" baseline="0" dirty="0" err="1"/>
              <a:t>cũng</a:t>
            </a:r>
            <a:r>
              <a:rPr lang="en-US" baseline="0" dirty="0"/>
              <a:t> </a:t>
            </a:r>
            <a:r>
              <a:rPr lang="en-US" baseline="0" dirty="0" err="1"/>
              <a:t>được</a:t>
            </a:r>
            <a:r>
              <a:rPr lang="en-US" baseline="0" dirty="0"/>
              <a:t> </a:t>
            </a:r>
            <a:r>
              <a:rPr lang="en-US" baseline="0" dirty="0" err="1"/>
              <a:t>tăng</a:t>
            </a:r>
            <a:r>
              <a:rPr lang="en-US" baseline="0" dirty="0"/>
              <a:t> </a:t>
            </a:r>
            <a:r>
              <a:rPr lang="en-US" baseline="0" dirty="0" err="1"/>
              <a:t>lên</a:t>
            </a:r>
            <a:r>
              <a:rPr lang="en-US" baseline="0" dirty="0"/>
              <a:t> </a:t>
            </a:r>
            <a:r>
              <a:rPr lang="en-US" baseline="0" dirty="0" err="1"/>
              <a:t>đáng</a:t>
            </a:r>
            <a:r>
              <a:rPr lang="en-US" baseline="0" dirty="0"/>
              <a:t> </a:t>
            </a:r>
            <a:r>
              <a:rPr lang="en-US" baseline="0" dirty="0" err="1"/>
              <a:t>kể</a:t>
            </a:r>
            <a:endParaRPr lang="en-US" dirty="0"/>
          </a:p>
        </p:txBody>
      </p:sp>
      <p:sp>
        <p:nvSpPr>
          <p:cNvPr id="4" name="Slide Number Placeholder 3"/>
          <p:cNvSpPr>
            <a:spLocks noGrp="1"/>
          </p:cNvSpPr>
          <p:nvPr>
            <p:ph type="sldNum" sz="quarter" idx="10"/>
          </p:nvPr>
        </p:nvSpPr>
        <p:spPr/>
        <p:txBody>
          <a:bodyPr/>
          <a:lstStyle/>
          <a:p>
            <a:fld id="{7BFAD980-00CE-6F4A-9FB7-7675EBEEB89E}" type="slidenum">
              <a:rPr lang="x-none" smtClean="0"/>
              <a:t>26</a:t>
            </a:fld>
            <a:endParaRPr lang="x-none"/>
          </a:p>
        </p:txBody>
      </p:sp>
    </p:spTree>
    <p:extLst>
      <p:ext uri="{BB962C8B-B14F-4D97-AF65-F5344CB8AC3E}">
        <p14:creationId xmlns:p14="http://schemas.microsoft.com/office/powerpoint/2010/main" val="18410119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Tương</a:t>
            </a:r>
            <a:r>
              <a:rPr lang="en-US" baseline="0" dirty="0"/>
              <a:t> </a:t>
            </a:r>
            <a:r>
              <a:rPr lang="en-US" baseline="0" dirty="0" err="1"/>
              <a:t>tự</a:t>
            </a:r>
            <a:r>
              <a:rPr lang="en-US" baseline="0" dirty="0"/>
              <a:t> </a:t>
            </a:r>
            <a:r>
              <a:rPr lang="en-US" baseline="0" dirty="0" err="1"/>
              <a:t>như</a:t>
            </a:r>
            <a:r>
              <a:rPr lang="en-US" baseline="0" dirty="0"/>
              <a:t> </a:t>
            </a:r>
            <a:r>
              <a:rPr lang="en-US" baseline="0" dirty="0" err="1"/>
              <a:t>phần</a:t>
            </a:r>
            <a:r>
              <a:rPr lang="en-US" baseline="0" dirty="0"/>
              <a:t> </a:t>
            </a:r>
            <a:r>
              <a:rPr lang="en-US" baseline="0" dirty="0" err="1"/>
              <a:t>trước</a:t>
            </a:r>
            <a:r>
              <a:rPr lang="en-US" baseline="0" dirty="0"/>
              <a:t>, </a:t>
            </a:r>
            <a:r>
              <a:rPr lang="en-US" baseline="0" dirty="0" err="1"/>
              <a:t>sau</a:t>
            </a:r>
            <a:r>
              <a:rPr lang="en-US" baseline="0" dirty="0"/>
              <a:t> </a:t>
            </a:r>
            <a:r>
              <a:rPr lang="en-US" baseline="0" dirty="0" err="1"/>
              <a:t>mô</a:t>
            </a:r>
            <a:r>
              <a:rPr lang="en-US" baseline="0" dirty="0"/>
              <a:t> </a:t>
            </a:r>
            <a:r>
              <a:rPr lang="en-US" baseline="0" dirty="0" err="1"/>
              <a:t>hình</a:t>
            </a:r>
            <a:r>
              <a:rPr lang="en-US" baseline="0" dirty="0"/>
              <a:t> </a:t>
            </a:r>
            <a:r>
              <a:rPr lang="en-US" baseline="0" dirty="0" err="1"/>
              <a:t>này</a:t>
            </a:r>
            <a:r>
              <a:rPr lang="en-US" baseline="0" dirty="0"/>
              <a:t> </a:t>
            </a:r>
            <a:r>
              <a:rPr lang="en-US" baseline="0" dirty="0" err="1"/>
              <a:t>em</a:t>
            </a:r>
            <a:r>
              <a:rPr lang="en-US" baseline="0" dirty="0"/>
              <a:t> </a:t>
            </a:r>
            <a:r>
              <a:rPr lang="en-US" baseline="0" dirty="0" err="1"/>
              <a:t>cũng</a:t>
            </a:r>
            <a:r>
              <a:rPr lang="en-US" baseline="0" dirty="0"/>
              <a:t> </a:t>
            </a:r>
            <a:r>
              <a:rPr lang="en-US" baseline="0" dirty="0" err="1"/>
              <a:t>tiến</a:t>
            </a:r>
            <a:r>
              <a:rPr lang="en-US" baseline="0" dirty="0"/>
              <a:t> </a:t>
            </a:r>
            <a:r>
              <a:rPr lang="en-US" baseline="0" dirty="0" err="1"/>
              <a:t>hành</a:t>
            </a:r>
            <a:r>
              <a:rPr lang="en-US" baseline="0" dirty="0"/>
              <a:t> </a:t>
            </a:r>
            <a:r>
              <a:rPr lang="en-US" baseline="0" dirty="0" err="1"/>
              <a:t>phân</a:t>
            </a:r>
            <a:r>
              <a:rPr lang="en-US" baseline="0" dirty="0"/>
              <a:t> </a:t>
            </a:r>
            <a:r>
              <a:rPr lang="en-US" baseline="0" dirty="0" err="1"/>
              <a:t>tích</a:t>
            </a:r>
            <a:r>
              <a:rPr lang="en-US" baseline="0" dirty="0"/>
              <a:t> </a:t>
            </a:r>
            <a:r>
              <a:rPr lang="en-US" baseline="0" dirty="0" err="1"/>
              <a:t>lỗi</a:t>
            </a:r>
            <a:r>
              <a:rPr lang="en-US" baseline="0" dirty="0"/>
              <a:t> </a:t>
            </a:r>
            <a:r>
              <a:rPr lang="en-US" baseline="0" dirty="0" err="1"/>
              <a:t>để</a:t>
            </a:r>
            <a:r>
              <a:rPr lang="en-US" baseline="0" dirty="0"/>
              <a:t> </a:t>
            </a:r>
            <a:r>
              <a:rPr lang="en-US" baseline="0" dirty="0" err="1"/>
              <a:t>cải</a:t>
            </a:r>
            <a:r>
              <a:rPr lang="en-US" baseline="0" dirty="0"/>
              <a:t> </a:t>
            </a:r>
            <a:r>
              <a:rPr lang="en-US" baseline="0" dirty="0" err="1"/>
              <a:t>thiện</a:t>
            </a:r>
            <a:r>
              <a:rPr lang="en-US" baseline="0" dirty="0"/>
              <a:t> </a:t>
            </a:r>
            <a:r>
              <a:rPr lang="en-US" baseline="0" dirty="0" err="1"/>
              <a:t>mô</a:t>
            </a:r>
            <a:r>
              <a:rPr lang="en-US" baseline="0" dirty="0"/>
              <a:t> </a:t>
            </a:r>
            <a:r>
              <a:rPr lang="en-US" baseline="0" dirty="0" err="1"/>
              <a:t>hình</a:t>
            </a:r>
            <a:r>
              <a:rPr lang="en-US" baseline="0" dirty="0"/>
              <a:t>, </a:t>
            </a:r>
            <a:r>
              <a:rPr lang="en-US" baseline="0" dirty="0" err="1"/>
              <a:t>Các</a:t>
            </a:r>
            <a:r>
              <a:rPr lang="en-US" baseline="0" dirty="0"/>
              <a:t> </a:t>
            </a:r>
            <a:r>
              <a:rPr lang="en-US" baseline="0" dirty="0" err="1"/>
              <a:t>lỗi</a:t>
            </a:r>
            <a:r>
              <a:rPr lang="en-US" baseline="0" dirty="0"/>
              <a:t> </a:t>
            </a:r>
            <a:r>
              <a:rPr lang="en-US" baseline="0" dirty="0" err="1"/>
              <a:t>thường</a:t>
            </a:r>
            <a:r>
              <a:rPr lang="en-US" baseline="0" dirty="0"/>
              <a:t> </a:t>
            </a:r>
            <a:r>
              <a:rPr lang="en-US" baseline="0" dirty="0" err="1"/>
              <a:t>gặp</a:t>
            </a:r>
            <a:r>
              <a:rPr lang="en-US" baseline="0" dirty="0"/>
              <a:t> </a:t>
            </a:r>
            <a:r>
              <a:rPr lang="en-US" baseline="0" dirty="0" err="1"/>
              <a:t>phải</a:t>
            </a:r>
            <a:r>
              <a:rPr lang="en-US" baseline="0" dirty="0"/>
              <a:t> </a:t>
            </a:r>
            <a:r>
              <a:rPr lang="en-US" baseline="0" dirty="0" err="1"/>
              <a:t>của</a:t>
            </a:r>
            <a:r>
              <a:rPr lang="en-US" baseline="0" dirty="0"/>
              <a:t> </a:t>
            </a:r>
            <a:r>
              <a:rPr lang="en-US" baseline="0" dirty="0" err="1"/>
              <a:t>em</a:t>
            </a:r>
            <a:r>
              <a:rPr lang="en-US" baseline="0" dirty="0"/>
              <a:t> </a:t>
            </a:r>
            <a:r>
              <a:rPr lang="en-US" baseline="0" dirty="0" err="1"/>
              <a:t>đó</a:t>
            </a:r>
            <a:r>
              <a:rPr lang="en-US" baseline="0" dirty="0"/>
              <a:t> </a:t>
            </a:r>
            <a:r>
              <a:rPr lang="en-US" baseline="0" dirty="0" err="1"/>
              <a:t>là</a:t>
            </a:r>
            <a:r>
              <a:rPr lang="en-US" baseline="0" dirty="0"/>
              <a:t> </a:t>
            </a:r>
            <a:r>
              <a:rPr lang="en-US" baseline="0" dirty="0" err="1"/>
              <a:t>nhận</a:t>
            </a:r>
            <a:r>
              <a:rPr lang="en-US" baseline="0" dirty="0"/>
              <a:t> </a:t>
            </a:r>
            <a:r>
              <a:rPr lang="en-US" baseline="0" dirty="0" err="1"/>
              <a:t>nhầm</a:t>
            </a:r>
            <a:r>
              <a:rPr lang="en-US" baseline="0" dirty="0"/>
              <a:t> 2 </a:t>
            </a:r>
            <a:r>
              <a:rPr lang="en-US" baseline="0" dirty="0" err="1"/>
              <a:t>dòng</a:t>
            </a:r>
            <a:r>
              <a:rPr lang="en-US" baseline="0" dirty="0"/>
              <a:t> </a:t>
            </a:r>
            <a:r>
              <a:rPr lang="en-US" baseline="0" dirty="0" err="1"/>
              <a:t>cho</a:t>
            </a:r>
            <a:r>
              <a:rPr lang="en-US" baseline="0" dirty="0"/>
              <a:t> </a:t>
            </a:r>
            <a:r>
              <a:rPr lang="en-US" baseline="0" dirty="0" err="1"/>
              <a:t>nhau</a:t>
            </a:r>
            <a:r>
              <a:rPr lang="en-US" baseline="0" dirty="0"/>
              <a:t>, ở </a:t>
            </a:r>
            <a:r>
              <a:rPr lang="en-US" baseline="0" dirty="0" err="1"/>
              <a:t>đây</a:t>
            </a:r>
            <a:r>
              <a:rPr lang="en-US" baseline="0" dirty="0"/>
              <a:t> </a:t>
            </a:r>
            <a:r>
              <a:rPr lang="en-US" baseline="0" dirty="0" err="1"/>
              <a:t>là</a:t>
            </a:r>
            <a:r>
              <a:rPr lang="en-US" baseline="0" dirty="0"/>
              <a:t> </a:t>
            </a:r>
            <a:r>
              <a:rPr lang="en-US" baseline="0" dirty="0" err="1"/>
              <a:t>nơi</a:t>
            </a:r>
            <a:r>
              <a:rPr lang="en-US" baseline="0" dirty="0"/>
              <a:t> </a:t>
            </a:r>
            <a:r>
              <a:rPr lang="en-US" baseline="0" dirty="0" err="1"/>
              <a:t>thường</a:t>
            </a:r>
            <a:r>
              <a:rPr lang="en-US" baseline="0" dirty="0"/>
              <a:t> </a:t>
            </a:r>
            <a:r>
              <a:rPr lang="en-US" baseline="0" dirty="0" err="1"/>
              <a:t>trú</a:t>
            </a:r>
            <a:r>
              <a:rPr lang="en-US" baseline="0" dirty="0"/>
              <a:t> 1 </a:t>
            </a:r>
            <a:r>
              <a:rPr lang="en-US" baseline="0" dirty="0" err="1"/>
              <a:t>và</a:t>
            </a:r>
            <a:r>
              <a:rPr lang="en-US" baseline="0" dirty="0"/>
              <a:t> </a:t>
            </a:r>
            <a:r>
              <a:rPr lang="en-US" baseline="0" dirty="0" err="1"/>
              <a:t>nơi</a:t>
            </a:r>
            <a:r>
              <a:rPr lang="en-US" baseline="0" dirty="0"/>
              <a:t> </a:t>
            </a:r>
            <a:r>
              <a:rPr lang="en-US" baseline="0" dirty="0" err="1"/>
              <a:t>thường</a:t>
            </a:r>
            <a:r>
              <a:rPr lang="en-US" baseline="0" dirty="0"/>
              <a:t> </a:t>
            </a:r>
            <a:r>
              <a:rPr lang="en-US" baseline="0" dirty="0" err="1"/>
              <a:t>trú</a:t>
            </a:r>
            <a:r>
              <a:rPr lang="en-US" baseline="0" dirty="0"/>
              <a:t> 0 </a:t>
            </a:r>
            <a:r>
              <a:rPr lang="en-US" baseline="0" dirty="0" err="1"/>
              <a:t>bị</a:t>
            </a:r>
            <a:r>
              <a:rPr lang="en-US" baseline="0" dirty="0"/>
              <a:t> </a:t>
            </a:r>
            <a:r>
              <a:rPr lang="en-US" baseline="0" dirty="0" err="1"/>
              <a:t>nhầm</a:t>
            </a:r>
            <a:r>
              <a:rPr lang="en-US" baseline="0" dirty="0"/>
              <a:t>. </a:t>
            </a:r>
            <a:r>
              <a:rPr lang="en-US" baseline="0" dirty="0" err="1"/>
              <a:t>Và</a:t>
            </a:r>
            <a:r>
              <a:rPr lang="en-US" baseline="0" dirty="0"/>
              <a:t> 1 </a:t>
            </a:r>
            <a:r>
              <a:rPr lang="en-US" baseline="0" dirty="0" err="1"/>
              <a:t>lỗi</a:t>
            </a:r>
            <a:r>
              <a:rPr lang="en-US" baseline="0" dirty="0"/>
              <a:t> </a:t>
            </a:r>
            <a:r>
              <a:rPr lang="en-US" baseline="0" dirty="0" err="1"/>
              <a:t>đó</a:t>
            </a:r>
            <a:r>
              <a:rPr lang="en-US" baseline="0" dirty="0"/>
              <a:t> </a:t>
            </a:r>
            <a:r>
              <a:rPr lang="en-US" baseline="0" dirty="0" err="1"/>
              <a:t>là</a:t>
            </a:r>
            <a:r>
              <a:rPr lang="en-US" baseline="0" dirty="0"/>
              <a:t> </a:t>
            </a:r>
            <a:r>
              <a:rPr lang="en-US" baseline="0" dirty="0" err="1"/>
              <a:t>nhận</a:t>
            </a:r>
            <a:r>
              <a:rPr lang="en-US" baseline="0" dirty="0"/>
              <a:t> </a:t>
            </a:r>
            <a:r>
              <a:rPr lang="en-US" baseline="0" dirty="0" err="1"/>
              <a:t>nhầm</a:t>
            </a:r>
            <a:r>
              <a:rPr lang="en-US" baseline="0" dirty="0"/>
              <a:t> 2 </a:t>
            </a:r>
            <a:r>
              <a:rPr lang="en-US" baseline="0" dirty="0" err="1"/>
              <a:t>dòng</a:t>
            </a:r>
            <a:r>
              <a:rPr lang="en-US" baseline="0" dirty="0"/>
              <a:t> </a:t>
            </a:r>
            <a:r>
              <a:rPr lang="en-US" baseline="0" dirty="0" err="1"/>
              <a:t>giống</a:t>
            </a:r>
            <a:r>
              <a:rPr lang="en-US" baseline="0" dirty="0"/>
              <a:t> </a:t>
            </a:r>
            <a:r>
              <a:rPr lang="en-US" baseline="0" dirty="0" err="1"/>
              <a:t>nhau</a:t>
            </a:r>
            <a:r>
              <a:rPr lang="en-US" baseline="0" dirty="0"/>
              <a:t>, </a:t>
            </a:r>
            <a:r>
              <a:rPr lang="en-US" baseline="0" dirty="0" err="1"/>
              <a:t>ví</a:t>
            </a:r>
            <a:r>
              <a:rPr lang="en-US" baseline="0" dirty="0"/>
              <a:t> </a:t>
            </a:r>
            <a:r>
              <a:rPr lang="en-US" baseline="0" dirty="0" err="1"/>
              <a:t>dụ</a:t>
            </a:r>
            <a:r>
              <a:rPr lang="en-US" baseline="0" dirty="0"/>
              <a:t> ở </a:t>
            </a:r>
            <a:r>
              <a:rPr lang="en-US" baseline="0" dirty="0" err="1"/>
              <a:t>đây</a:t>
            </a:r>
            <a:r>
              <a:rPr lang="en-US" baseline="0" dirty="0"/>
              <a:t> </a:t>
            </a:r>
            <a:r>
              <a:rPr lang="en-US" baseline="0" dirty="0" err="1"/>
              <a:t>là</a:t>
            </a:r>
            <a:r>
              <a:rPr lang="en-US" baseline="0" dirty="0"/>
              <a:t> </a:t>
            </a:r>
            <a:r>
              <a:rPr lang="en-US" baseline="0" dirty="0" err="1"/>
              <a:t>nơi</a:t>
            </a:r>
            <a:r>
              <a:rPr lang="en-US" baseline="0" dirty="0"/>
              <a:t> </a:t>
            </a:r>
            <a:r>
              <a:rPr lang="en-US" baseline="0" dirty="0" err="1"/>
              <a:t>thường</a:t>
            </a:r>
            <a:r>
              <a:rPr lang="en-US" baseline="0" dirty="0"/>
              <a:t> </a:t>
            </a:r>
            <a:r>
              <a:rPr lang="en-US" baseline="0" dirty="0" err="1"/>
              <a:t>trú</a:t>
            </a:r>
            <a:r>
              <a:rPr lang="en-US" baseline="0" dirty="0"/>
              <a:t> 1 </a:t>
            </a:r>
            <a:r>
              <a:rPr lang="en-US" baseline="0" dirty="0" err="1"/>
              <a:t>và</a:t>
            </a:r>
            <a:r>
              <a:rPr lang="en-US" baseline="0" dirty="0"/>
              <a:t> </a:t>
            </a:r>
            <a:r>
              <a:rPr lang="en-US" baseline="0" dirty="0" err="1"/>
              <a:t>quê</a:t>
            </a:r>
            <a:r>
              <a:rPr lang="en-US" baseline="0" dirty="0"/>
              <a:t> </a:t>
            </a:r>
            <a:r>
              <a:rPr lang="en-US" baseline="0" dirty="0" err="1"/>
              <a:t>quán</a:t>
            </a:r>
            <a:r>
              <a:rPr lang="en-US" baseline="0" dirty="0"/>
              <a:t> 1 </a:t>
            </a:r>
            <a:r>
              <a:rPr lang="en-US" baseline="0" dirty="0" err="1"/>
              <a:t>có</a:t>
            </a:r>
            <a:r>
              <a:rPr lang="en-US" baseline="0" dirty="0"/>
              <a:t> </a:t>
            </a:r>
            <a:r>
              <a:rPr lang="en-US" baseline="0" dirty="0" err="1"/>
              <a:t>nội</a:t>
            </a:r>
            <a:r>
              <a:rPr lang="en-US" baseline="0" dirty="0"/>
              <a:t> dung </a:t>
            </a:r>
            <a:r>
              <a:rPr lang="en-US" baseline="0" dirty="0" err="1"/>
              <a:t>giống</a:t>
            </a:r>
            <a:r>
              <a:rPr lang="en-US" baseline="0" dirty="0"/>
              <a:t> </a:t>
            </a:r>
            <a:r>
              <a:rPr lang="en-US" baseline="0" dirty="0" err="1"/>
              <a:t>nhau</a:t>
            </a:r>
            <a:r>
              <a:rPr lang="en-US" baseline="0" dirty="0"/>
              <a:t> </a:t>
            </a:r>
            <a:r>
              <a:rPr lang="en-US" baseline="0" dirty="0" err="1"/>
              <a:t>nên</a:t>
            </a:r>
            <a:r>
              <a:rPr lang="en-US" baseline="0" dirty="0"/>
              <a:t> </a:t>
            </a:r>
            <a:r>
              <a:rPr lang="en-US" baseline="0" dirty="0" err="1"/>
              <a:t>đã</a:t>
            </a:r>
            <a:r>
              <a:rPr lang="en-US" baseline="0" dirty="0"/>
              <a:t> </a:t>
            </a:r>
            <a:r>
              <a:rPr lang="en-US" baseline="0" dirty="0" err="1"/>
              <a:t>bị</a:t>
            </a:r>
            <a:r>
              <a:rPr lang="en-US" baseline="0" dirty="0"/>
              <a:t> </a:t>
            </a:r>
            <a:r>
              <a:rPr lang="en-US" baseline="0" dirty="0" err="1"/>
              <a:t>nhận</a:t>
            </a:r>
            <a:r>
              <a:rPr lang="en-US" baseline="0" dirty="0"/>
              <a:t> </a:t>
            </a:r>
            <a:r>
              <a:rPr lang="en-US" baseline="0" dirty="0" err="1"/>
              <a:t>nhầm</a:t>
            </a:r>
            <a:r>
              <a:rPr lang="en-US" baseline="0" dirty="0"/>
              <a:t>.</a:t>
            </a:r>
          </a:p>
          <a:p>
            <a:r>
              <a:rPr lang="en-US" baseline="0" dirty="0" err="1"/>
              <a:t>Cách</a:t>
            </a:r>
            <a:r>
              <a:rPr lang="en-US" baseline="0" dirty="0"/>
              <a:t> </a:t>
            </a:r>
            <a:r>
              <a:rPr lang="en-US" baseline="0" dirty="0" err="1"/>
              <a:t>xử</a:t>
            </a:r>
            <a:r>
              <a:rPr lang="en-US" baseline="0" dirty="0"/>
              <a:t> </a:t>
            </a:r>
            <a:r>
              <a:rPr lang="en-US" baseline="0" dirty="0" err="1"/>
              <a:t>lý</a:t>
            </a:r>
            <a:r>
              <a:rPr lang="en-US" baseline="0" dirty="0"/>
              <a:t> </a:t>
            </a:r>
            <a:r>
              <a:rPr lang="en-US" baseline="0" dirty="0" err="1"/>
              <a:t>đó</a:t>
            </a:r>
            <a:r>
              <a:rPr lang="en-US" baseline="0" dirty="0"/>
              <a:t> </a:t>
            </a:r>
            <a:r>
              <a:rPr lang="en-US" baseline="0" dirty="0" err="1"/>
              <a:t>là</a:t>
            </a:r>
            <a:r>
              <a:rPr lang="en-US" baseline="0" dirty="0"/>
              <a:t> ta </a:t>
            </a:r>
            <a:r>
              <a:rPr lang="en-US" baseline="0" dirty="0" err="1"/>
              <a:t>sẽ</a:t>
            </a:r>
            <a:r>
              <a:rPr lang="en-US" baseline="0" dirty="0"/>
              <a:t> </a:t>
            </a:r>
            <a:r>
              <a:rPr lang="en-US" baseline="0" dirty="0" err="1"/>
              <a:t>dựa</a:t>
            </a:r>
            <a:r>
              <a:rPr lang="en-US" baseline="0" dirty="0"/>
              <a:t> </a:t>
            </a:r>
            <a:r>
              <a:rPr lang="en-US" baseline="0" dirty="0" err="1"/>
              <a:t>vào</a:t>
            </a:r>
            <a:r>
              <a:rPr lang="en-US" baseline="0" dirty="0"/>
              <a:t> </a:t>
            </a:r>
            <a:r>
              <a:rPr lang="en-US" baseline="0" dirty="0" err="1"/>
              <a:t>thứ</a:t>
            </a:r>
            <a:r>
              <a:rPr lang="en-US" baseline="0" dirty="0"/>
              <a:t> </a:t>
            </a:r>
            <a:r>
              <a:rPr lang="en-US" baseline="0" dirty="0" err="1"/>
              <a:t>tự</a:t>
            </a:r>
            <a:r>
              <a:rPr lang="en-US" baseline="0" dirty="0"/>
              <a:t> </a:t>
            </a:r>
            <a:r>
              <a:rPr lang="en-US" baseline="0" dirty="0" err="1"/>
              <a:t>xuất</a:t>
            </a:r>
            <a:r>
              <a:rPr lang="en-US" baseline="0" dirty="0"/>
              <a:t> </a:t>
            </a:r>
            <a:r>
              <a:rPr lang="en-US" baseline="0" dirty="0" err="1"/>
              <a:t>hiện</a:t>
            </a:r>
            <a:r>
              <a:rPr lang="en-US" baseline="0" dirty="0"/>
              <a:t> </a:t>
            </a:r>
            <a:r>
              <a:rPr lang="en-US" baseline="0" dirty="0" err="1"/>
              <a:t>của</a:t>
            </a:r>
            <a:r>
              <a:rPr lang="en-US" baseline="0" dirty="0"/>
              <a:t> </a:t>
            </a:r>
            <a:r>
              <a:rPr lang="en-US" baseline="0" dirty="0" err="1"/>
              <a:t>chúng</a:t>
            </a:r>
            <a:r>
              <a:rPr lang="en-US" baseline="0" dirty="0"/>
              <a:t> </a:t>
            </a:r>
            <a:r>
              <a:rPr lang="en-US" baseline="0" dirty="0" err="1"/>
              <a:t>để</a:t>
            </a:r>
            <a:r>
              <a:rPr lang="en-US" baseline="0" dirty="0"/>
              <a:t> </a:t>
            </a:r>
            <a:r>
              <a:rPr lang="en-US" baseline="0" dirty="0" err="1"/>
              <a:t>quyết</a:t>
            </a:r>
            <a:r>
              <a:rPr lang="en-US" baseline="0" dirty="0"/>
              <a:t> </a:t>
            </a:r>
            <a:r>
              <a:rPr lang="en-US" baseline="0" dirty="0" err="1"/>
              <a:t>định</a:t>
            </a:r>
            <a:r>
              <a:rPr lang="en-US" baseline="0" dirty="0"/>
              <a:t> </a:t>
            </a:r>
            <a:r>
              <a:rPr lang="en-US" baseline="0" dirty="0" err="1"/>
              <a:t>xem</a:t>
            </a:r>
            <a:r>
              <a:rPr lang="en-US" baseline="0" dirty="0"/>
              <a:t> </a:t>
            </a:r>
            <a:r>
              <a:rPr lang="en-US" baseline="0" dirty="0" err="1"/>
              <a:t>đó</a:t>
            </a:r>
            <a:r>
              <a:rPr lang="en-US" baseline="0" dirty="0"/>
              <a:t> </a:t>
            </a:r>
            <a:r>
              <a:rPr lang="en-US" baseline="0" dirty="0" err="1"/>
              <a:t>là</a:t>
            </a:r>
            <a:r>
              <a:rPr lang="en-US" baseline="0" dirty="0"/>
              <a:t> </a:t>
            </a:r>
            <a:r>
              <a:rPr lang="en-US" baseline="0" dirty="0" err="1"/>
              <a:t>trường</a:t>
            </a:r>
            <a:r>
              <a:rPr lang="en-US" baseline="0" dirty="0"/>
              <a:t> </a:t>
            </a:r>
            <a:r>
              <a:rPr lang="en-US" baseline="0" dirty="0" err="1"/>
              <a:t>thông</a:t>
            </a:r>
            <a:r>
              <a:rPr lang="en-US" baseline="0" dirty="0"/>
              <a:t> tin </a:t>
            </a:r>
            <a:r>
              <a:rPr lang="en-US" baseline="0" dirty="0" err="1"/>
              <a:t>nào</a:t>
            </a:r>
            <a:endParaRPr lang="en-US" baseline="0" dirty="0"/>
          </a:p>
        </p:txBody>
      </p:sp>
      <p:sp>
        <p:nvSpPr>
          <p:cNvPr id="4" name="Slide Number Placeholder 3"/>
          <p:cNvSpPr>
            <a:spLocks noGrp="1"/>
          </p:cNvSpPr>
          <p:nvPr>
            <p:ph type="sldNum" sz="quarter" idx="5"/>
          </p:nvPr>
        </p:nvSpPr>
        <p:spPr/>
        <p:txBody>
          <a:bodyPr/>
          <a:lstStyle/>
          <a:p>
            <a:fld id="{7BFAD980-00CE-6F4A-9FB7-7675EBEEB89E}" type="slidenum">
              <a:rPr lang="x-none" smtClean="0"/>
              <a:t>27</a:t>
            </a:fld>
            <a:endParaRPr lang="x-none"/>
          </a:p>
        </p:txBody>
      </p:sp>
    </p:spTree>
    <p:extLst>
      <p:ext uri="{BB962C8B-B14F-4D97-AF65-F5344CB8AC3E}">
        <p14:creationId xmlns:p14="http://schemas.microsoft.com/office/powerpoint/2010/main" val="2828879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Mục</a:t>
            </a:r>
            <a:r>
              <a:rPr lang="en-US" dirty="0"/>
              <a:t> </a:t>
            </a:r>
            <a:r>
              <a:rPr lang="en-US" dirty="0" err="1"/>
              <a:t>đích</a:t>
            </a:r>
            <a:r>
              <a:rPr lang="en-US" dirty="0"/>
              <a:t> </a:t>
            </a:r>
            <a:r>
              <a:rPr lang="en-US" dirty="0" err="1"/>
              <a:t>đề</a:t>
            </a:r>
            <a:r>
              <a:rPr lang="en-US" dirty="0"/>
              <a:t> </a:t>
            </a:r>
            <a:r>
              <a:rPr lang="en-US" dirty="0" err="1"/>
              <a:t>tài</a:t>
            </a:r>
            <a:r>
              <a:rPr lang="en-US" dirty="0"/>
              <a:t> </a:t>
            </a:r>
            <a:r>
              <a:rPr lang="en-US" dirty="0" err="1"/>
              <a:t>của</a:t>
            </a:r>
            <a:r>
              <a:rPr lang="en-US" dirty="0"/>
              <a:t> </a:t>
            </a:r>
            <a:r>
              <a:rPr lang="en-US" dirty="0" err="1"/>
              <a:t>em</a:t>
            </a:r>
            <a:r>
              <a:rPr lang="en-US" dirty="0"/>
              <a:t> </a:t>
            </a:r>
            <a:r>
              <a:rPr lang="en-US" dirty="0" err="1"/>
              <a:t>là</a:t>
            </a:r>
            <a:r>
              <a:rPr lang="en-US" dirty="0"/>
              <a:t> …</a:t>
            </a:r>
          </a:p>
          <a:p>
            <a:r>
              <a:rPr lang="en-US" dirty="0" err="1"/>
              <a:t>Mô</a:t>
            </a:r>
            <a:r>
              <a:rPr lang="en-US" baseline="0" dirty="0"/>
              <a:t> </a:t>
            </a:r>
            <a:r>
              <a:rPr lang="en-US" baseline="0" dirty="0" err="1"/>
              <a:t>hình</a:t>
            </a:r>
            <a:r>
              <a:rPr lang="en-US" baseline="0" dirty="0"/>
              <a:t> </a:t>
            </a:r>
            <a:r>
              <a:rPr lang="en-US" baseline="0" dirty="0" err="1"/>
              <a:t>nhận</a:t>
            </a:r>
            <a:r>
              <a:rPr lang="en-US" baseline="0" dirty="0"/>
              <a:t> </a:t>
            </a:r>
            <a:r>
              <a:rPr lang="en-US" baseline="0" dirty="0" err="1"/>
              <a:t>đầu</a:t>
            </a:r>
            <a:r>
              <a:rPr lang="en-US" baseline="0" dirty="0"/>
              <a:t> </a:t>
            </a:r>
            <a:r>
              <a:rPr lang="en-US" baseline="0" dirty="0" err="1"/>
              <a:t>vào</a:t>
            </a:r>
            <a:r>
              <a:rPr lang="en-US" baseline="0" dirty="0"/>
              <a:t> </a:t>
            </a:r>
            <a:r>
              <a:rPr lang="en-US" baseline="0" dirty="0" err="1"/>
              <a:t>là</a:t>
            </a:r>
            <a:r>
              <a:rPr lang="en-US" baseline="0" dirty="0"/>
              <a:t> </a:t>
            </a:r>
            <a:r>
              <a:rPr lang="en-US" baseline="0" dirty="0" err="1"/>
              <a:t>ảnh</a:t>
            </a:r>
            <a:r>
              <a:rPr lang="en-US" baseline="0" dirty="0"/>
              <a:t> </a:t>
            </a:r>
            <a:r>
              <a:rPr lang="en-US" baseline="0" dirty="0" err="1"/>
              <a:t>chụp</a:t>
            </a:r>
            <a:r>
              <a:rPr lang="en-US" baseline="0" dirty="0"/>
              <a:t> </a:t>
            </a:r>
            <a:r>
              <a:rPr lang="en-US" baseline="0" dirty="0" err="1"/>
              <a:t>thẻ</a:t>
            </a:r>
            <a:r>
              <a:rPr lang="en-US" baseline="0" dirty="0"/>
              <a:t> CCCD </a:t>
            </a:r>
            <a:r>
              <a:rPr lang="en-US" dirty="0" err="1"/>
              <a:t>sau</a:t>
            </a:r>
            <a:r>
              <a:rPr lang="en-US" dirty="0"/>
              <a:t> </a:t>
            </a:r>
            <a:r>
              <a:rPr lang="en-US" dirty="0" err="1"/>
              <a:t>khi</a:t>
            </a:r>
            <a:r>
              <a:rPr lang="en-US" dirty="0"/>
              <a:t> </a:t>
            </a:r>
            <a:r>
              <a:rPr lang="en-US" dirty="0" err="1"/>
              <a:t>đi</a:t>
            </a:r>
            <a:r>
              <a:rPr lang="en-US" dirty="0"/>
              <a:t> qua </a:t>
            </a:r>
            <a:r>
              <a:rPr lang="en-US" dirty="0" err="1"/>
              <a:t>hệ</a:t>
            </a:r>
            <a:r>
              <a:rPr lang="en-US" dirty="0"/>
              <a:t> </a:t>
            </a:r>
            <a:r>
              <a:rPr lang="en-US" dirty="0" err="1"/>
              <a:t>thống</a:t>
            </a:r>
            <a:r>
              <a:rPr lang="en-US" dirty="0"/>
              <a:t> </a:t>
            </a:r>
            <a:r>
              <a:rPr lang="en-US" dirty="0" err="1"/>
              <a:t>sẽ</a:t>
            </a:r>
            <a:r>
              <a:rPr lang="en-US" dirty="0"/>
              <a:t> </a:t>
            </a:r>
            <a:r>
              <a:rPr lang="en-US" dirty="0" err="1"/>
              <a:t>được</a:t>
            </a:r>
            <a:r>
              <a:rPr lang="en-US" dirty="0"/>
              <a:t> </a:t>
            </a:r>
            <a:r>
              <a:rPr lang="en-US" dirty="0" err="1"/>
              <a:t>trích</a:t>
            </a:r>
            <a:r>
              <a:rPr lang="en-US" dirty="0"/>
              <a:t> </a:t>
            </a:r>
            <a:r>
              <a:rPr lang="en-US" dirty="0" err="1"/>
              <a:t>xuất</a:t>
            </a:r>
            <a:r>
              <a:rPr lang="en-US" dirty="0"/>
              <a:t> ra </a:t>
            </a:r>
            <a:r>
              <a:rPr lang="en-US" dirty="0" err="1"/>
              <a:t>tất</a:t>
            </a:r>
            <a:r>
              <a:rPr lang="en-US" dirty="0"/>
              <a:t> </a:t>
            </a:r>
            <a:r>
              <a:rPr lang="en-US" dirty="0" err="1"/>
              <a:t>cả</a:t>
            </a:r>
            <a:r>
              <a:rPr lang="en-US" dirty="0"/>
              <a:t> </a:t>
            </a:r>
            <a:r>
              <a:rPr lang="en-US" dirty="0" err="1"/>
              <a:t>các</a:t>
            </a:r>
            <a:r>
              <a:rPr lang="en-US" dirty="0"/>
              <a:t> </a:t>
            </a:r>
            <a:r>
              <a:rPr lang="en-US" dirty="0" err="1"/>
              <a:t>thông</a:t>
            </a:r>
            <a:r>
              <a:rPr lang="en-US" dirty="0"/>
              <a:t> tin </a:t>
            </a:r>
            <a:r>
              <a:rPr lang="en-US" dirty="0" err="1"/>
              <a:t>trong</a:t>
            </a:r>
            <a:r>
              <a:rPr lang="en-US" dirty="0"/>
              <a:t> </a:t>
            </a:r>
            <a:r>
              <a:rPr lang="en-US" dirty="0" err="1"/>
              <a:t>thẻ</a:t>
            </a:r>
            <a:r>
              <a:rPr lang="en-US" dirty="0"/>
              <a:t> </a:t>
            </a:r>
            <a:r>
              <a:rPr lang="en-US" baseline="0" dirty="0" err="1"/>
              <a:t>dưới</a:t>
            </a:r>
            <a:r>
              <a:rPr lang="en-US" baseline="0" dirty="0"/>
              <a:t> </a:t>
            </a:r>
            <a:r>
              <a:rPr lang="en-US" baseline="0" dirty="0" err="1"/>
              <a:t>dạng</a:t>
            </a:r>
            <a:r>
              <a:rPr lang="en-US" baseline="0" dirty="0"/>
              <a:t> </a:t>
            </a:r>
            <a:r>
              <a:rPr lang="en-US" baseline="0" dirty="0" err="1"/>
              <a:t>văn</a:t>
            </a:r>
            <a:r>
              <a:rPr lang="en-US" baseline="0" dirty="0"/>
              <a:t> </a:t>
            </a:r>
            <a:r>
              <a:rPr lang="en-US" baseline="0" dirty="0" err="1"/>
              <a:t>bản</a:t>
            </a:r>
            <a:r>
              <a:rPr lang="en-US" baseline="0" dirty="0"/>
              <a:t> </a:t>
            </a:r>
            <a:r>
              <a:rPr lang="en-US" baseline="0" dirty="0" err="1"/>
              <a:t>theo</a:t>
            </a:r>
            <a:r>
              <a:rPr lang="en-US" baseline="0" dirty="0"/>
              <a:t> </a:t>
            </a:r>
            <a:r>
              <a:rPr lang="en-US" baseline="0" dirty="0" err="1"/>
              <a:t>từng</a:t>
            </a:r>
            <a:r>
              <a:rPr lang="en-US" baseline="0" dirty="0"/>
              <a:t> </a:t>
            </a:r>
            <a:r>
              <a:rPr lang="en-US" baseline="0" dirty="0" err="1"/>
              <a:t>trường</a:t>
            </a:r>
            <a:r>
              <a:rPr lang="en-US" baseline="0" dirty="0"/>
              <a:t> </a:t>
            </a:r>
            <a:r>
              <a:rPr lang="en-US" baseline="0" dirty="0" err="1"/>
              <a:t>thông</a:t>
            </a:r>
            <a:r>
              <a:rPr lang="en-US" baseline="0" dirty="0"/>
              <a:t> tin</a:t>
            </a: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2</a:t>
            </a:fld>
            <a:endParaRPr lang="x-none"/>
          </a:p>
        </p:txBody>
      </p:sp>
    </p:spTree>
    <p:extLst>
      <p:ext uri="{BB962C8B-B14F-4D97-AF65-F5344CB8AC3E}">
        <p14:creationId xmlns:p14="http://schemas.microsoft.com/office/powerpoint/2010/main" val="261416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x-none" dirty="0"/>
              <a:t>Việc giải quyết bài toán </a:t>
            </a:r>
            <a:r>
              <a:rPr lang="en-US" dirty="0" err="1"/>
              <a:t>trích</a:t>
            </a:r>
            <a:r>
              <a:rPr lang="en-US" dirty="0"/>
              <a:t> </a:t>
            </a:r>
            <a:r>
              <a:rPr lang="en-US" dirty="0" err="1"/>
              <a:t>xuất</a:t>
            </a:r>
            <a:r>
              <a:rPr lang="en-US" dirty="0"/>
              <a:t> </a:t>
            </a:r>
            <a:r>
              <a:rPr lang="en-US" dirty="0" err="1"/>
              <a:t>thông</a:t>
            </a:r>
            <a:r>
              <a:rPr lang="en-US" dirty="0"/>
              <a:t> tin </a:t>
            </a:r>
            <a:r>
              <a:rPr lang="en-US" dirty="0" err="1"/>
              <a:t>trong</a:t>
            </a:r>
            <a:r>
              <a:rPr lang="en-US" dirty="0"/>
              <a:t> </a:t>
            </a:r>
            <a:r>
              <a:rPr lang="en-US" dirty="0" err="1"/>
              <a:t>thẻ</a:t>
            </a:r>
            <a:r>
              <a:rPr lang="en-US" dirty="0"/>
              <a:t> CCCD </a:t>
            </a:r>
            <a:r>
              <a:rPr lang="en-US" dirty="0" err="1"/>
              <a:t>đem</a:t>
            </a:r>
            <a:r>
              <a:rPr lang="en-US" dirty="0"/>
              <a:t> </a:t>
            </a:r>
            <a:r>
              <a:rPr lang="en-US" dirty="0" err="1"/>
              <a:t>lại</a:t>
            </a:r>
            <a:r>
              <a:rPr lang="en-US" dirty="0"/>
              <a:t> </a:t>
            </a:r>
            <a:r>
              <a:rPr lang="en-US" dirty="0" err="1"/>
              <a:t>nhiều</a:t>
            </a:r>
            <a:r>
              <a:rPr lang="en-US" dirty="0"/>
              <a:t> ý </a:t>
            </a:r>
            <a:r>
              <a:rPr lang="en-US" dirty="0" err="1"/>
              <a:t>nghĩa</a:t>
            </a:r>
            <a:endParaRPr lang="en-US" dirty="0"/>
          </a:p>
          <a:p>
            <a:pPr marL="577850" lvl="1" indent="-228600">
              <a:lnSpc>
                <a:spcPct val="150000"/>
              </a:lnSpc>
              <a:buFont typeface="Courier New" panose="02070309020205020404" pitchFamily="49" charset="0"/>
              <a:buChar char="o"/>
            </a:pPr>
            <a:r>
              <a:rPr lang="en-US" sz="1200" dirty="0" err="1">
                <a:solidFill>
                  <a:schemeClr val="tx1"/>
                </a:solidFill>
                <a:latin typeface="Arial" panose="020B0604020202020204" pitchFamily="34" charset="0"/>
                <a:cs typeface="Arial" panose="020B0604020202020204" pitchFamily="34" charset="0"/>
              </a:rPr>
              <a:t>Tăng</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tốc</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quá</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trình</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xử</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lý</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các</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giao</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dịch</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liên</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quan</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đến</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thẻ</a:t>
            </a:r>
            <a:r>
              <a:rPr lang="en-US" sz="1200" dirty="0">
                <a:solidFill>
                  <a:schemeClr val="tx1"/>
                </a:solidFill>
                <a:latin typeface="Arial" panose="020B0604020202020204" pitchFamily="34" charset="0"/>
                <a:cs typeface="Arial" panose="020B0604020202020204" pitchFamily="34" charset="0"/>
              </a:rPr>
              <a:t> CCCD </a:t>
            </a:r>
            <a:r>
              <a:rPr lang="en-US" sz="1200" dirty="0" err="1">
                <a:solidFill>
                  <a:schemeClr val="tx1"/>
                </a:solidFill>
                <a:latin typeface="Arial" panose="020B0604020202020204" pitchFamily="34" charset="0"/>
                <a:cs typeface="Arial" panose="020B0604020202020204" pitchFamily="34" charset="0"/>
              </a:rPr>
              <a:t>như</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đăng</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ký</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dịch</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vụ</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đăng</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ký</a:t>
            </a:r>
            <a:r>
              <a:rPr lang="en-US" sz="1200" dirty="0">
                <a:solidFill>
                  <a:schemeClr val="tx1"/>
                </a:solidFill>
                <a:latin typeface="Arial" panose="020B0604020202020204" pitchFamily="34" charset="0"/>
                <a:cs typeface="Arial" panose="020B0604020202020204" pitchFamily="34" charset="0"/>
              </a:rPr>
              <a:t> sim </a:t>
            </a:r>
            <a:r>
              <a:rPr lang="en-US" sz="1200" dirty="0" err="1">
                <a:solidFill>
                  <a:schemeClr val="tx1"/>
                </a:solidFill>
                <a:latin typeface="Arial" panose="020B0604020202020204" pitchFamily="34" charset="0"/>
                <a:cs typeface="Arial" panose="020B0604020202020204" pitchFamily="34" charset="0"/>
              </a:rPr>
              <a:t>chính</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chủ</a:t>
            </a:r>
            <a:r>
              <a:rPr lang="en-US" sz="1200" dirty="0">
                <a:solidFill>
                  <a:schemeClr val="tx1"/>
                </a:solidFill>
                <a:latin typeface="Arial" panose="020B0604020202020204" pitchFamily="34" charset="0"/>
                <a:cs typeface="Arial" panose="020B0604020202020204" pitchFamily="34" charset="0"/>
              </a:rPr>
              <a:t>, …</a:t>
            </a:r>
          </a:p>
          <a:p>
            <a:pPr marL="577850" lvl="1" indent="-228600">
              <a:lnSpc>
                <a:spcPct val="150000"/>
              </a:lnSpc>
              <a:buFont typeface="Courier New" panose="02070309020205020404" pitchFamily="49" charset="0"/>
              <a:buChar char="o"/>
            </a:pPr>
            <a:r>
              <a:rPr lang="en-US" sz="1200" dirty="0" err="1">
                <a:solidFill>
                  <a:schemeClr val="tx1"/>
                </a:solidFill>
                <a:latin typeface="Arial" panose="020B0604020202020204" pitchFamily="34" charset="0"/>
                <a:cs typeface="Arial" panose="020B0604020202020204" pitchFamily="34" charset="0"/>
              </a:rPr>
              <a:t>Tiết</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kiệm</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công</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sức</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đi</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lại</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của</a:t>
            </a:r>
            <a:r>
              <a:rPr lang="en-US" sz="1200" baseline="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người</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dùng</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khi</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mà</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chỉ</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cần</a:t>
            </a:r>
            <a:r>
              <a:rPr lang="en-US" sz="1200" baseline="0" dirty="0">
                <a:solidFill>
                  <a:schemeClr val="tx1"/>
                </a:solidFill>
                <a:latin typeface="Arial" panose="020B0604020202020204" pitchFamily="34" charset="0"/>
                <a:cs typeface="Arial" panose="020B0604020202020204" pitchFamily="34" charset="0"/>
              </a:rPr>
              <a:t> ở </a:t>
            </a:r>
            <a:r>
              <a:rPr lang="en-US" sz="1200" baseline="0" dirty="0" err="1">
                <a:solidFill>
                  <a:schemeClr val="tx1"/>
                </a:solidFill>
                <a:latin typeface="Arial" panose="020B0604020202020204" pitchFamily="34" charset="0"/>
                <a:cs typeface="Arial" panose="020B0604020202020204" pitchFamily="34" charset="0"/>
              </a:rPr>
              <a:t>nhà</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chụp</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ảnh</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gửi</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lên</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Hệ</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thống</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là</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có</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thể</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đăng</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ký</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dịch</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vụ</a:t>
            </a:r>
            <a:r>
              <a:rPr lang="en-US" sz="1200" baseline="0" dirty="0">
                <a:solidFill>
                  <a:schemeClr val="tx1"/>
                </a:solidFill>
                <a:latin typeface="Arial" panose="020B0604020202020204" pitchFamily="34" charset="0"/>
                <a:cs typeface="Arial" panose="020B0604020202020204" pitchFamily="34" charset="0"/>
              </a:rPr>
              <a:t> </a:t>
            </a:r>
            <a:endParaRPr lang="en-US" sz="1200" dirty="0">
              <a:solidFill>
                <a:schemeClr val="tx1"/>
              </a:solidFill>
              <a:latin typeface="Arial" panose="020B0604020202020204" pitchFamily="34" charset="0"/>
              <a:cs typeface="Arial" panose="020B0604020202020204" pitchFamily="34" charset="0"/>
            </a:endParaRPr>
          </a:p>
          <a:p>
            <a:pPr marL="577850" marR="0" lvl="1" indent="-228600" algn="l" defTabSz="914400" rtl="0" eaLnBrk="1" fontAlgn="auto" latinLnBrk="0" hangingPunct="1">
              <a:lnSpc>
                <a:spcPct val="150000"/>
              </a:lnSpc>
              <a:spcBef>
                <a:spcPts val="0"/>
              </a:spcBef>
              <a:spcAft>
                <a:spcPts val="0"/>
              </a:spcAft>
              <a:buClrTx/>
              <a:buSzTx/>
              <a:buFont typeface="Courier New" panose="02070309020205020404" pitchFamily="49" charset="0"/>
              <a:buChar char="o"/>
              <a:tabLst/>
              <a:defRPr/>
            </a:pPr>
            <a:r>
              <a:rPr lang="en-US" sz="1200" dirty="0" err="1">
                <a:solidFill>
                  <a:schemeClr val="tx1"/>
                </a:solidFill>
                <a:latin typeface="Arial" panose="020B0604020202020204" pitchFamily="34" charset="0"/>
                <a:cs typeface="Arial" panose="020B0604020202020204" pitchFamily="34" charset="0"/>
              </a:rPr>
              <a:t>Cuối</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cùng</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là</a:t>
            </a:r>
            <a:r>
              <a:rPr lang="en-US" sz="1200" baseline="0" dirty="0">
                <a:solidFill>
                  <a:schemeClr val="tx1"/>
                </a:solidFill>
                <a:latin typeface="Arial" panose="020B0604020202020204" pitchFamily="34" charset="0"/>
                <a:cs typeface="Arial" panose="020B0604020202020204" pitchFamily="34" charset="0"/>
              </a:rPr>
              <a:t> </a:t>
            </a:r>
            <a:r>
              <a:rPr lang="en-US" sz="1200" baseline="0" dirty="0" err="1">
                <a:solidFill>
                  <a:schemeClr val="tx1"/>
                </a:solidFill>
                <a:latin typeface="Arial" panose="020B0604020202020204" pitchFamily="34" charset="0"/>
                <a:cs typeface="Arial" panose="020B0604020202020204" pitchFamily="34" charset="0"/>
              </a:rPr>
              <a:t>g</a:t>
            </a:r>
            <a:r>
              <a:rPr lang="en-US" sz="1200" dirty="0" err="1">
                <a:solidFill>
                  <a:schemeClr val="tx1"/>
                </a:solidFill>
                <a:latin typeface="Arial" panose="020B0604020202020204" pitchFamily="34" charset="0"/>
                <a:cs typeface="Arial" panose="020B0604020202020204" pitchFamily="34" charset="0"/>
              </a:rPr>
              <a:t>iúp</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cho</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việc</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lưu</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trữ</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và</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truy</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xuất</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thông</a:t>
            </a:r>
            <a:r>
              <a:rPr lang="en-US" sz="1200" dirty="0">
                <a:solidFill>
                  <a:schemeClr val="tx1"/>
                </a:solidFill>
                <a:latin typeface="Arial" panose="020B0604020202020204" pitchFamily="34" charset="0"/>
                <a:cs typeface="Arial" panose="020B0604020202020204" pitchFamily="34" charset="0"/>
              </a:rPr>
              <a:t> tin </a:t>
            </a:r>
            <a:r>
              <a:rPr lang="en-US" sz="1200" dirty="0" err="1">
                <a:solidFill>
                  <a:schemeClr val="tx1"/>
                </a:solidFill>
                <a:latin typeface="Arial" panose="020B0604020202020204" pitchFamily="34" charset="0"/>
                <a:cs typeface="Arial" panose="020B0604020202020204" pitchFamily="34" charset="0"/>
              </a:rPr>
              <a:t>cá</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nhân</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của</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khách</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hàng</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một</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cách</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dễ</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dàng</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và</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thuận</a:t>
            </a:r>
            <a:r>
              <a:rPr lang="en-US" sz="1200" dirty="0">
                <a:solidFill>
                  <a:schemeClr val="tx1"/>
                </a:solidFill>
                <a:latin typeface="Arial" panose="020B0604020202020204" pitchFamily="34" charset="0"/>
                <a:cs typeface="Arial" panose="020B0604020202020204" pitchFamily="34" charset="0"/>
              </a:rPr>
              <a:t> </a:t>
            </a:r>
            <a:r>
              <a:rPr lang="en-US" sz="1200" dirty="0" err="1">
                <a:solidFill>
                  <a:schemeClr val="tx1"/>
                </a:solidFill>
                <a:latin typeface="Arial" panose="020B0604020202020204" pitchFamily="34" charset="0"/>
                <a:cs typeface="Arial" panose="020B0604020202020204" pitchFamily="34" charset="0"/>
              </a:rPr>
              <a:t>tiện</a:t>
            </a:r>
            <a:endParaRPr lang="en-US" sz="1200" dirty="0">
              <a:solidFill>
                <a:schemeClr val="tx1"/>
              </a:solidFill>
              <a:latin typeface="Arial" panose="020B0604020202020204" pitchFamily="34" charset="0"/>
              <a:cs typeface="Arial" panose="020B0604020202020204" pitchFamily="34" charset="0"/>
            </a:endParaRPr>
          </a:p>
          <a:p>
            <a:pPr marL="577850" lvl="1" indent="-228600">
              <a:lnSpc>
                <a:spcPct val="150000"/>
              </a:lnSpc>
              <a:buFont typeface="Courier New" panose="02070309020205020404" pitchFamily="49" charset="0"/>
              <a:buChar char="o"/>
            </a:pPr>
            <a:endParaRPr lang="en-US" sz="1200" dirty="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BFAD980-00CE-6F4A-9FB7-7675EBEEB89E}" type="slidenum">
              <a:rPr lang="x-none" smtClean="0"/>
              <a:t>3</a:t>
            </a:fld>
            <a:endParaRPr lang="x-none"/>
          </a:p>
        </p:txBody>
      </p:sp>
    </p:spTree>
    <p:extLst>
      <p:ext uri="{BB962C8B-B14F-4D97-AF65-F5344CB8AC3E}">
        <p14:creationId xmlns:p14="http://schemas.microsoft.com/office/powerpoint/2010/main" val="2495132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baseline="0" dirty="0"/>
              <a:t> 2 </a:t>
            </a:r>
            <a:r>
              <a:rPr lang="en-US" baseline="0" dirty="0" err="1"/>
              <a:t>cơ</a:t>
            </a:r>
            <a:r>
              <a:rPr lang="en-US" baseline="0" dirty="0"/>
              <a:t> </a:t>
            </a:r>
            <a:r>
              <a:rPr lang="en-US" baseline="0" dirty="0" err="1"/>
              <a:t>sở</a:t>
            </a:r>
            <a:r>
              <a:rPr lang="en-US" baseline="0" dirty="0"/>
              <a:t> </a:t>
            </a:r>
            <a:r>
              <a:rPr lang="en-US" baseline="0" dirty="0" err="1"/>
              <a:t>lý</a:t>
            </a:r>
            <a:r>
              <a:rPr lang="en-US" baseline="0" dirty="0"/>
              <a:t> </a:t>
            </a:r>
            <a:r>
              <a:rPr lang="en-US" baseline="0" dirty="0" err="1"/>
              <a:t>thuyết</a:t>
            </a:r>
            <a:r>
              <a:rPr lang="en-US" baseline="0" dirty="0"/>
              <a:t> </a:t>
            </a:r>
            <a:r>
              <a:rPr lang="en-US" baseline="0" dirty="0" err="1"/>
              <a:t>em</a:t>
            </a:r>
            <a:r>
              <a:rPr lang="en-US" baseline="0" dirty="0"/>
              <a:t> </a:t>
            </a:r>
            <a:r>
              <a:rPr lang="en-US" baseline="0" dirty="0" err="1"/>
              <a:t>xin</a:t>
            </a:r>
            <a:r>
              <a:rPr lang="en-US" baseline="0" dirty="0"/>
              <a:t> </a:t>
            </a:r>
            <a:r>
              <a:rPr lang="en-US" baseline="0" dirty="0" err="1"/>
              <a:t>trình</a:t>
            </a:r>
            <a:r>
              <a:rPr lang="en-US" baseline="0" dirty="0"/>
              <a:t> </a:t>
            </a:r>
            <a:r>
              <a:rPr lang="en-US" baseline="0" dirty="0" err="1"/>
              <a:t>bày</a:t>
            </a:r>
            <a:r>
              <a:rPr lang="en-US" baseline="0" dirty="0"/>
              <a:t> </a:t>
            </a:r>
            <a:r>
              <a:rPr lang="en-US" baseline="0" dirty="0" err="1"/>
              <a:t>về</a:t>
            </a:r>
            <a:r>
              <a:rPr lang="en-US" baseline="0" dirty="0"/>
              <a:t> 2 </a:t>
            </a:r>
            <a:r>
              <a:rPr lang="en-US" baseline="0" dirty="0" err="1"/>
              <a:t>nội</a:t>
            </a:r>
            <a:r>
              <a:rPr lang="en-US" baseline="0" dirty="0"/>
              <a:t> dung </a:t>
            </a:r>
            <a:r>
              <a:rPr lang="en-US" baseline="0" dirty="0" err="1"/>
              <a:t>đó</a:t>
            </a:r>
            <a:r>
              <a:rPr lang="en-US" baseline="0" dirty="0"/>
              <a:t> </a:t>
            </a:r>
            <a:r>
              <a:rPr lang="en-US" baseline="0" dirty="0" err="1"/>
              <a:t>là</a:t>
            </a:r>
            <a:r>
              <a:rPr lang="en-US" baseline="0" dirty="0"/>
              <a:t>: </a:t>
            </a:r>
            <a:r>
              <a:rPr lang="en-US" baseline="0" dirty="0" err="1"/>
              <a:t>mô</a:t>
            </a:r>
            <a:r>
              <a:rPr lang="en-US" baseline="0" dirty="0"/>
              <a:t> </a:t>
            </a:r>
            <a:r>
              <a:rPr lang="en-US" baseline="0" dirty="0" err="1"/>
              <a:t>hình</a:t>
            </a:r>
            <a:r>
              <a:rPr lang="en-US" baseline="0" dirty="0"/>
              <a:t> YOLO </a:t>
            </a:r>
            <a:r>
              <a:rPr lang="en-US" baseline="0" dirty="0" err="1"/>
              <a:t>cho</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vật</a:t>
            </a:r>
            <a:r>
              <a:rPr lang="en-US" baseline="0" dirty="0"/>
              <a:t> </a:t>
            </a:r>
            <a:r>
              <a:rPr lang="en-US" baseline="0" dirty="0" err="1"/>
              <a:t>thể</a:t>
            </a:r>
            <a:r>
              <a:rPr lang="en-US" baseline="0" dirty="0"/>
              <a:t> </a:t>
            </a:r>
            <a:r>
              <a:rPr lang="en-US" baseline="0" dirty="0" err="1"/>
              <a:t>và</a:t>
            </a:r>
            <a:r>
              <a:rPr lang="en-US" baseline="0" dirty="0"/>
              <a:t> </a:t>
            </a:r>
            <a:r>
              <a:rPr lang="en-US" baseline="0" dirty="0" err="1"/>
              <a:t>mô</a:t>
            </a:r>
            <a:r>
              <a:rPr lang="en-US" baseline="0" dirty="0"/>
              <a:t> </a:t>
            </a:r>
            <a:r>
              <a:rPr lang="en-US" baseline="0" dirty="0" err="1"/>
              <a:t>hình</a:t>
            </a:r>
            <a:r>
              <a:rPr lang="en-US" baseline="0" dirty="0"/>
              <a:t> Transformer </a:t>
            </a:r>
            <a:r>
              <a:rPr lang="en-US" baseline="0" dirty="0" err="1"/>
              <a:t>cho</a:t>
            </a:r>
            <a:r>
              <a:rPr lang="en-US" baseline="0" dirty="0"/>
              <a:t> </a:t>
            </a:r>
            <a:r>
              <a:rPr lang="en-US" baseline="0" dirty="0" err="1"/>
              <a:t>nhận</a:t>
            </a:r>
            <a:r>
              <a:rPr lang="en-US" baseline="0" dirty="0"/>
              <a:t> </a:t>
            </a:r>
            <a:r>
              <a:rPr lang="en-US" baseline="0" dirty="0" err="1"/>
              <a:t>diện</a:t>
            </a:r>
            <a:r>
              <a:rPr lang="en-US" baseline="0" dirty="0"/>
              <a:t> </a:t>
            </a:r>
            <a:r>
              <a:rPr lang="en-US" baseline="0" dirty="0" err="1"/>
              <a:t>ký</a:t>
            </a:r>
            <a:r>
              <a:rPr lang="en-US" baseline="0" dirty="0"/>
              <a:t> </a:t>
            </a:r>
            <a:r>
              <a:rPr lang="en-US" baseline="0" dirty="0" err="1"/>
              <a:t>tự</a:t>
            </a:r>
            <a:r>
              <a:rPr lang="en-US" baseline="0" dirty="0"/>
              <a:t> </a:t>
            </a:r>
            <a:r>
              <a:rPr lang="en-US" baseline="0" dirty="0" err="1"/>
              <a:t>quang</a:t>
            </a:r>
            <a:r>
              <a:rPr lang="en-US" baseline="0" dirty="0"/>
              <a:t> </a:t>
            </a:r>
            <a:r>
              <a:rPr lang="en-US" baseline="0" dirty="0" err="1"/>
              <a:t>học</a:t>
            </a:r>
            <a:r>
              <a:rPr lang="en-US" baseline="0" dirty="0"/>
              <a:t>. </a:t>
            </a:r>
            <a:endParaRPr lang="en-US" dirty="0"/>
          </a:p>
        </p:txBody>
      </p:sp>
      <p:sp>
        <p:nvSpPr>
          <p:cNvPr id="4" name="Slide Number Placeholder 3"/>
          <p:cNvSpPr>
            <a:spLocks noGrp="1"/>
          </p:cNvSpPr>
          <p:nvPr>
            <p:ph type="sldNum" sz="quarter" idx="10"/>
          </p:nvPr>
        </p:nvSpPr>
        <p:spPr/>
        <p:txBody>
          <a:bodyPr/>
          <a:lstStyle/>
          <a:p>
            <a:fld id="{7BFAD980-00CE-6F4A-9FB7-7675EBEEB89E}" type="slidenum">
              <a:rPr lang="x-none" smtClean="0"/>
              <a:t>4</a:t>
            </a:fld>
            <a:endParaRPr lang="x-none"/>
          </a:p>
        </p:txBody>
      </p:sp>
    </p:spTree>
    <p:extLst>
      <p:ext uri="{BB962C8B-B14F-4D97-AF65-F5344CB8AC3E}">
        <p14:creationId xmlns:p14="http://schemas.microsoft.com/office/powerpoint/2010/main" val="2807478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baseline="0" dirty="0"/>
              <a:t> </a:t>
            </a:r>
            <a:r>
              <a:rPr lang="en-US" sz="1200" kern="1200" dirty="0">
                <a:solidFill>
                  <a:schemeClr val="tx1"/>
                </a:solidFill>
                <a:effectLst/>
                <a:latin typeface="+mn-lt"/>
                <a:ea typeface="+mn-ea"/>
                <a:cs typeface="+mn-cs"/>
              </a:rPr>
              <a:t>YOLO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CNN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và</a:t>
            </a:r>
            <a:r>
              <a:rPr lang="en-US" sz="1200" kern="1200" baseline="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YOLO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quét</a:t>
            </a:r>
            <a:r>
              <a:rPr lang="en-US" sz="1200" kern="1200" dirty="0">
                <a:solidFill>
                  <a:schemeClr val="tx1"/>
                </a:solidFill>
                <a:effectLst/>
                <a:latin typeface="+mn-lt"/>
                <a:ea typeface="+mn-ea"/>
                <a:cs typeface="+mn-cs"/>
              </a:rPr>
              <a:t> qua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đối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tượng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ảnh</a:t>
            </a:r>
            <a:r>
              <a:rPr lang="en-US" sz="1200" kern="1200" dirty="0">
                <a:solidFill>
                  <a:schemeClr val="tx1"/>
                </a:solidFill>
                <a:effectLst/>
                <a:latin typeface="+mn-lt"/>
                <a:ea typeface="+mn-ea"/>
                <a:cs typeface="+mn-cs"/>
              </a:rPr>
              <a:t>. Do</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đó</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nên</a:t>
            </a:r>
            <a:r>
              <a:rPr lang="en-US" sz="1200" kern="1200" baseline="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độ</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chính</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xác</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và</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tốc</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độ</a:t>
            </a:r>
            <a:r>
              <a:rPr lang="en-US" sz="1200" kern="1200" baseline="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chạy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so </a:t>
            </a:r>
            <a:r>
              <a:rPr lang="en-US" sz="1200" kern="1200" dirty="0" err="1">
                <a:solidFill>
                  <a:schemeClr val="tx1"/>
                </a:solidFill>
                <a:effectLst/>
                <a:latin typeface="+mn-lt"/>
                <a:ea typeface="+mn-ea"/>
                <a:cs typeface="+mn-cs"/>
              </a:rPr>
              <a:t>với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a:t>
            </a:r>
            <a:r>
              <a:rPr lang="en-US" sz="1200" kern="120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t>
            </a:r>
            <a:r>
              <a:rPr lang="en-US" dirty="0" err="1"/>
              <a:t>Mô</a:t>
            </a:r>
            <a:r>
              <a:rPr lang="en-US" baseline="0" dirty="0"/>
              <a:t> </a:t>
            </a:r>
            <a:r>
              <a:rPr lang="en-US" baseline="0" dirty="0" err="1"/>
              <a:t>hình</a:t>
            </a:r>
            <a:r>
              <a:rPr lang="en-US" baseline="0" dirty="0"/>
              <a:t> YOLO </a:t>
            </a:r>
            <a:r>
              <a:rPr lang="en-US" baseline="0" dirty="0" err="1"/>
              <a:t>nhận</a:t>
            </a:r>
            <a:r>
              <a:rPr lang="en-US" baseline="0" dirty="0"/>
              <a:t> </a:t>
            </a:r>
            <a:r>
              <a:rPr lang="en-US" baseline="0" dirty="0" err="1"/>
              <a:t>đầu</a:t>
            </a:r>
            <a:r>
              <a:rPr lang="en-US" baseline="0" dirty="0"/>
              <a:t> </a:t>
            </a:r>
            <a:r>
              <a:rPr lang="en-US" baseline="0" dirty="0" err="1"/>
              <a:t>vào</a:t>
            </a:r>
            <a:r>
              <a:rPr lang="en-US" baseline="0" dirty="0"/>
              <a:t> </a:t>
            </a:r>
            <a:r>
              <a:rPr lang="en-US" baseline="0" dirty="0" err="1"/>
              <a:t>là</a:t>
            </a:r>
            <a:r>
              <a:rPr lang="en-US" baseline="0" dirty="0"/>
              <a:t> </a:t>
            </a:r>
            <a:r>
              <a:rPr lang="en-US" baseline="0" dirty="0" err="1"/>
              <a:t>các</a:t>
            </a:r>
            <a:r>
              <a:rPr lang="en-US" baseline="0" dirty="0"/>
              <a:t> </a:t>
            </a:r>
            <a:r>
              <a:rPr lang="en-US" baseline="0" dirty="0" err="1"/>
              <a:t>hình</a:t>
            </a:r>
            <a:r>
              <a:rPr lang="en-US" baseline="0" dirty="0"/>
              <a:t> </a:t>
            </a:r>
            <a:r>
              <a:rPr lang="en-US" baseline="0" dirty="0" err="1"/>
              <a:t>ảnh</a:t>
            </a:r>
            <a:r>
              <a:rPr lang="en-US" baseline="0" dirty="0"/>
              <a:t> RGB, </a:t>
            </a:r>
            <a:r>
              <a:rPr lang="en-US" baseline="0" dirty="0" err="1"/>
              <a:t>được</a:t>
            </a:r>
            <a:r>
              <a:rPr lang="en-US" baseline="0" dirty="0"/>
              <a:t> </a:t>
            </a:r>
            <a:r>
              <a:rPr lang="en-US" baseline="0" dirty="0" err="1"/>
              <a:t>trích</a:t>
            </a:r>
            <a:r>
              <a:rPr lang="en-US" baseline="0" dirty="0"/>
              <a:t> </a:t>
            </a:r>
            <a:r>
              <a:rPr lang="en-US" baseline="0" dirty="0" err="1"/>
              <a:t>xuất</a:t>
            </a:r>
            <a:r>
              <a:rPr lang="en-US" baseline="0" dirty="0"/>
              <a:t> </a:t>
            </a:r>
            <a:r>
              <a:rPr lang="en-US" baseline="0" dirty="0" err="1"/>
              <a:t>thông</a:t>
            </a:r>
            <a:r>
              <a:rPr lang="en-US" baseline="0" dirty="0"/>
              <a:t> tin qua </a:t>
            </a:r>
            <a:r>
              <a:rPr lang="en-US" baseline="0" dirty="0" err="1"/>
              <a:t>các</a:t>
            </a:r>
            <a:r>
              <a:rPr lang="en-US" baseline="0" dirty="0"/>
              <a:t> </a:t>
            </a:r>
            <a:r>
              <a:rPr lang="en-US" baseline="0" dirty="0" err="1"/>
              <a:t>lớp</a:t>
            </a:r>
            <a:r>
              <a:rPr lang="en-US" baseline="0" dirty="0"/>
              <a:t> </a:t>
            </a:r>
            <a:r>
              <a:rPr lang="en-US" baseline="0" dirty="0" err="1"/>
              <a:t>tích</a:t>
            </a:r>
            <a:r>
              <a:rPr lang="en-US" baseline="0" dirty="0"/>
              <a:t> </a:t>
            </a:r>
            <a:r>
              <a:rPr lang="en-US" baseline="0" dirty="0" err="1"/>
              <a:t>chập</a:t>
            </a:r>
            <a:r>
              <a:rPr lang="en-US" baseline="0" dirty="0"/>
              <a:t> </a:t>
            </a:r>
            <a:r>
              <a:rPr lang="en-US" baseline="0" dirty="0" err="1"/>
              <a:t>và</a:t>
            </a:r>
            <a:r>
              <a:rPr lang="en-US" baseline="0" dirty="0"/>
              <a:t> </a:t>
            </a:r>
            <a:r>
              <a:rPr lang="en-US" baseline="0" dirty="0" err="1"/>
              <a:t>lớp</a:t>
            </a:r>
            <a:r>
              <a:rPr lang="en-US" baseline="0" dirty="0"/>
              <a:t> </a:t>
            </a:r>
            <a:r>
              <a:rPr lang="en-US" baseline="0" dirty="0" err="1"/>
              <a:t>liên</a:t>
            </a:r>
            <a:r>
              <a:rPr lang="en-US" baseline="0" dirty="0"/>
              <a:t> </a:t>
            </a:r>
            <a:r>
              <a:rPr lang="en-US" baseline="0" dirty="0" err="1"/>
              <a:t>kết</a:t>
            </a:r>
            <a:r>
              <a:rPr lang="en-US" baseline="0" dirty="0"/>
              <a:t> </a:t>
            </a:r>
            <a:r>
              <a:rPr lang="en-US" baseline="0" dirty="0" err="1"/>
              <a:t>đầy</a:t>
            </a:r>
            <a:r>
              <a:rPr lang="en-US" baseline="0" dirty="0"/>
              <a:t> </a:t>
            </a:r>
            <a:r>
              <a:rPr lang="en-US" baseline="0" dirty="0" err="1"/>
              <a:t>đủ</a:t>
            </a: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Đầu</a:t>
            </a:r>
            <a:r>
              <a:rPr lang="en-US" baseline="0" dirty="0"/>
              <a:t> </a:t>
            </a:r>
            <a:r>
              <a:rPr lang="en-US" baseline="0" dirty="0" err="1"/>
              <a:t>ra</a:t>
            </a:r>
            <a:r>
              <a:rPr lang="en-US" baseline="0" dirty="0"/>
              <a:t> </a:t>
            </a:r>
            <a:r>
              <a:rPr lang="en-US" baseline="0" dirty="0" err="1"/>
              <a:t>của</a:t>
            </a:r>
            <a:r>
              <a:rPr lang="en-US" baseline="0" dirty="0"/>
              <a:t> </a:t>
            </a:r>
            <a:r>
              <a:rPr lang="en-US" baseline="0" dirty="0" err="1"/>
              <a:t>mô</a:t>
            </a:r>
            <a:r>
              <a:rPr lang="en-US" baseline="0" dirty="0"/>
              <a:t> </a:t>
            </a:r>
            <a:r>
              <a:rPr lang="en-US" baseline="0" dirty="0" err="1"/>
              <a:t>hình</a:t>
            </a:r>
            <a:r>
              <a:rPr lang="en-US" baseline="0" dirty="0"/>
              <a:t> YOLO </a:t>
            </a:r>
            <a:r>
              <a:rPr lang="en-US" baseline="0" dirty="0" err="1"/>
              <a:t>là</a:t>
            </a:r>
            <a:r>
              <a:rPr lang="en-US" baseline="0" dirty="0"/>
              <a:t> </a:t>
            </a:r>
            <a:r>
              <a:rPr lang="en-US" baseline="0" dirty="0" err="1"/>
              <a:t>một</a:t>
            </a:r>
            <a:r>
              <a:rPr lang="en-US" baseline="0" dirty="0"/>
              <a:t> tensor </a:t>
            </a:r>
            <a:r>
              <a:rPr lang="en-US" baseline="0" dirty="0" err="1"/>
              <a:t>chứa</a:t>
            </a:r>
            <a:r>
              <a:rPr lang="en-US" baseline="0" dirty="0"/>
              <a:t> </a:t>
            </a:r>
            <a:r>
              <a:rPr lang="en-US" baseline="0" dirty="0" err="1"/>
              <a:t>các</a:t>
            </a:r>
            <a:r>
              <a:rPr lang="en-US" baseline="0" dirty="0"/>
              <a:t> </a:t>
            </a:r>
            <a:r>
              <a:rPr lang="en-US" baseline="0" dirty="0" err="1"/>
              <a:t>giá</a:t>
            </a:r>
            <a:r>
              <a:rPr lang="en-US" baseline="0" dirty="0"/>
              <a:t> </a:t>
            </a:r>
            <a:r>
              <a:rPr lang="en-US" baseline="0" dirty="0" err="1"/>
              <a:t>trị</a:t>
            </a:r>
            <a:r>
              <a:rPr lang="en-US" baseline="0" dirty="0"/>
              <a:t> </a:t>
            </a:r>
            <a:r>
              <a:rPr lang="en-US" baseline="0" dirty="0" err="1"/>
              <a:t>xác</a:t>
            </a:r>
            <a:r>
              <a:rPr lang="en-US" baseline="0" dirty="0"/>
              <a:t> </a:t>
            </a:r>
            <a:r>
              <a:rPr lang="en-US" baseline="0" dirty="0" err="1"/>
              <a:t>suất</a:t>
            </a:r>
            <a:r>
              <a:rPr lang="en-US" baseline="0" dirty="0"/>
              <a:t> </a:t>
            </a:r>
            <a:r>
              <a:rPr lang="en-US" baseline="0" dirty="0" err="1"/>
              <a:t>xuất</a:t>
            </a:r>
            <a:r>
              <a:rPr lang="en-US" baseline="0" dirty="0"/>
              <a:t> </a:t>
            </a:r>
            <a:r>
              <a:rPr lang="en-US" baseline="0" dirty="0" err="1"/>
              <a:t>hiện</a:t>
            </a:r>
            <a:r>
              <a:rPr lang="en-US" baseline="0" dirty="0"/>
              <a:t> </a:t>
            </a:r>
            <a:r>
              <a:rPr lang="en-US" baseline="0" dirty="0" err="1"/>
              <a:t>của</a:t>
            </a:r>
            <a:r>
              <a:rPr lang="en-US" baseline="0" dirty="0"/>
              <a:t> </a:t>
            </a:r>
            <a:r>
              <a:rPr lang="en-US" baseline="0" dirty="0" err="1"/>
              <a:t>đối</a:t>
            </a:r>
            <a:r>
              <a:rPr lang="en-US" baseline="0" dirty="0"/>
              <a:t> </a:t>
            </a:r>
            <a:r>
              <a:rPr lang="en-US" baseline="0" dirty="0" err="1"/>
              <a:t>tượng</a:t>
            </a:r>
            <a:r>
              <a:rPr lang="en-US" baseline="0" dirty="0"/>
              <a:t> </a:t>
            </a:r>
            <a:r>
              <a:rPr lang="en-US" baseline="0" dirty="0" err="1"/>
              <a:t>và</a:t>
            </a:r>
            <a:r>
              <a:rPr lang="en-US" baseline="0" dirty="0"/>
              <a:t> </a:t>
            </a:r>
            <a:r>
              <a:rPr lang="en-US" baseline="0" dirty="0" err="1"/>
              <a:t>tọa</a:t>
            </a:r>
            <a:r>
              <a:rPr lang="en-US" baseline="0" dirty="0"/>
              <a:t> </a:t>
            </a:r>
            <a:r>
              <a:rPr lang="en-US" baseline="0" dirty="0" err="1"/>
              <a:t>độ</a:t>
            </a:r>
            <a:r>
              <a:rPr lang="en-US" baseline="0" dirty="0"/>
              <a:t> </a:t>
            </a:r>
            <a:r>
              <a:rPr lang="en-US" baseline="0" dirty="0" err="1"/>
              <a:t>của</a:t>
            </a:r>
            <a:r>
              <a:rPr lang="en-US" baseline="0" dirty="0"/>
              <a:t> </a:t>
            </a:r>
            <a:r>
              <a:rPr lang="en-US" baseline="0" dirty="0" err="1"/>
              <a:t>chúng</a:t>
            </a:r>
            <a:r>
              <a:rPr lang="en-US" baseline="0" dirty="0"/>
              <a:t> ở </a:t>
            </a:r>
            <a:r>
              <a:rPr lang="en-US" baseline="0" dirty="0" err="1"/>
              <a:t>trong</a:t>
            </a:r>
            <a:r>
              <a:rPr lang="en-US" baseline="0" dirty="0"/>
              <a:t> </a:t>
            </a:r>
            <a:r>
              <a:rPr lang="en-US" baseline="0" dirty="0" err="1"/>
              <a:t>hình</a:t>
            </a:r>
            <a:r>
              <a:rPr lang="en-US" baseline="0" dirty="0"/>
              <a:t> </a:t>
            </a:r>
            <a:r>
              <a:rPr lang="en-US" baseline="0" dirty="0" err="1"/>
              <a:t>ảnh</a:t>
            </a:r>
            <a:r>
              <a:rPr lang="en-US" baseline="0" dirty="0"/>
              <a:t>. </a:t>
            </a: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5</a:t>
            </a:fld>
            <a:endParaRPr lang="x-none"/>
          </a:p>
        </p:txBody>
      </p:sp>
    </p:spTree>
    <p:extLst>
      <p:ext uri="{BB962C8B-B14F-4D97-AF65-F5344CB8AC3E}">
        <p14:creationId xmlns:p14="http://schemas.microsoft.com/office/powerpoint/2010/main" val="1416035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Transformer là một dạng mô hình Seq2Seq bao gồm 2 thành phần</a:t>
            </a:r>
            <a:r>
              <a:rPr lang="en-US" dirty="0"/>
              <a:t> </a:t>
            </a:r>
            <a:r>
              <a:rPr lang="en-US" dirty="0" err="1"/>
              <a:t>chính</a:t>
            </a:r>
            <a:r>
              <a:rPr lang="vi-VN" dirty="0"/>
              <a:t>:</a:t>
            </a:r>
            <a:endParaRPr lang="en-US" dirty="0"/>
          </a:p>
          <a:p>
            <a:pPr marL="285750" marR="0" indent="-285750" algn="l" defTabSz="914400" rtl="0" eaLnBrk="1" fontAlgn="auto" latinLnBrk="0" hangingPunct="1">
              <a:lnSpc>
                <a:spcPct val="100000"/>
              </a:lnSpc>
              <a:spcBef>
                <a:spcPts val="0"/>
              </a:spcBef>
              <a:spcAft>
                <a:spcPts val="0"/>
              </a:spcAft>
              <a:buClrTx/>
              <a:buSzTx/>
              <a:buFontTx/>
              <a:buChar char="-"/>
              <a:tabLst/>
              <a:defRPr/>
            </a:pPr>
            <a:r>
              <a:rPr lang="vi-VN" sz="1800" b="0" i="0" dirty="0">
                <a:solidFill>
                  <a:srgbClr val="000000"/>
                </a:solidFill>
                <a:effectLst/>
                <a:latin typeface="Symbol" panose="05050102010706020507" pitchFamily="18" charset="2"/>
              </a:rPr>
              <a:t>Khối </a:t>
            </a:r>
            <a:r>
              <a:rPr lang="vi-VN" sz="1800" b="0" i="0" dirty="0">
                <a:solidFill>
                  <a:srgbClr val="000000"/>
                </a:solidFill>
                <a:effectLst/>
                <a:latin typeface="Times New Roman" panose="02020603050405020304" pitchFamily="18" charset="0"/>
              </a:rPr>
              <a:t>Encoder: gồm </a:t>
            </a:r>
            <a:r>
              <a:rPr lang="en-US" sz="1800" b="0" i="0" dirty="0">
                <a:solidFill>
                  <a:srgbClr val="000000"/>
                </a:solidFill>
                <a:effectLst/>
                <a:latin typeface="Times New Roman" panose="02020603050405020304" pitchFamily="18" charset="0"/>
              </a:rPr>
              <a:t>N</a:t>
            </a:r>
            <a:r>
              <a:rPr lang="vi-VN" sz="1800" b="0" i="0" dirty="0">
                <a:solidFill>
                  <a:srgbClr val="000000"/>
                </a:solidFill>
                <a:effectLst/>
                <a:latin typeface="Times New Roman" panose="02020603050405020304" pitchFamily="18" charset="0"/>
              </a:rPr>
              <a:t> tầng. Mỗi tầng bao gồm 2 lớp con. Multi-Head Attention</a:t>
            </a:r>
            <a:r>
              <a:rPr lang="en-US"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và một mạng feed forward.</a:t>
            </a:r>
            <a:r>
              <a:rPr lang="en-US" sz="1800" b="0" i="0" dirty="0">
                <a:solidFill>
                  <a:srgbClr val="000000"/>
                </a:solidFill>
                <a:effectLst/>
                <a:latin typeface="Times New Roman" panose="02020603050405020304" pitchFamily="18" charset="0"/>
              </a:rPr>
              <a:t> Encoder</a:t>
            </a:r>
            <a:r>
              <a:rPr lang="vi-VN" sz="1800" b="0" i="0" dirty="0">
                <a:solidFill>
                  <a:srgbClr val="000000"/>
                </a:solidFill>
                <a:effectLst/>
                <a:latin typeface="Times New Roman" panose="02020603050405020304" pitchFamily="18" charset="0"/>
              </a:rPr>
              <a:t> </a:t>
            </a:r>
            <a:r>
              <a:rPr lang="en-US" sz="1800" b="0" i="0" baseline="0" dirty="0" err="1">
                <a:solidFill>
                  <a:srgbClr val="000000"/>
                </a:solidFill>
                <a:effectLst/>
                <a:latin typeface="Symbol" panose="05050102010706020507" pitchFamily="18" charset="2"/>
              </a:rPr>
              <a:t>được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dùng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để</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học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được</a:t>
            </a:r>
            <a:r>
              <a:rPr lang="en-US" sz="1800" b="0" i="0" baseline="0" dirty="0">
                <a:solidFill>
                  <a:srgbClr val="000000"/>
                </a:solidFill>
                <a:effectLst/>
                <a:latin typeface="Symbol" panose="05050102010706020507" pitchFamily="18" charset="2"/>
              </a:rPr>
              <a:t> 1 vector </a:t>
            </a:r>
            <a:r>
              <a:rPr lang="en-US" sz="1800" b="0" i="0" baseline="0" dirty="0" err="1">
                <a:solidFill>
                  <a:srgbClr val="000000"/>
                </a:solidFill>
                <a:effectLst/>
                <a:latin typeface="Symbol" panose="05050102010706020507" pitchFamily="18" charset="2"/>
              </a:rPr>
              <a:t>biểu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diễn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của</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dữ</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liệu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đầu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vào</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với</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mong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muốn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rằng</a:t>
            </a:r>
            <a:r>
              <a:rPr lang="en-US" sz="1800" b="0" i="0" baseline="0" dirty="0">
                <a:solidFill>
                  <a:srgbClr val="000000"/>
                </a:solidFill>
                <a:effectLst/>
                <a:latin typeface="Symbol" panose="05050102010706020507" pitchFamily="18" charset="2"/>
              </a:rPr>
              <a:t> vector </a:t>
            </a:r>
            <a:r>
              <a:rPr lang="en-US" sz="1800" b="0" i="0" baseline="0" dirty="0" err="1">
                <a:solidFill>
                  <a:srgbClr val="000000"/>
                </a:solidFill>
                <a:effectLst/>
                <a:latin typeface="Symbol" panose="05050102010706020507" pitchFamily="18" charset="2"/>
              </a:rPr>
              <a:t>này</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sẽ</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mang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thông</a:t>
            </a:r>
            <a:r>
              <a:rPr lang="en-US" sz="1800" b="0" i="0" baseline="0" dirty="0">
                <a:solidFill>
                  <a:srgbClr val="000000"/>
                </a:solidFill>
                <a:effectLst/>
                <a:latin typeface="Symbol" panose="05050102010706020507" pitchFamily="18" charset="2"/>
              </a:rPr>
              <a:t> tin </a:t>
            </a:r>
            <a:r>
              <a:rPr lang="en-US" sz="1800" b="0" i="0" baseline="0" dirty="0" err="1">
                <a:solidFill>
                  <a:srgbClr val="000000"/>
                </a:solidFill>
                <a:effectLst/>
                <a:latin typeface="Symbol" panose="05050102010706020507" pitchFamily="18" charset="2"/>
              </a:rPr>
              <a:t>hoàn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hảo</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của</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dữ</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liệu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đầu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vào</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đó</a:t>
            </a:r>
            <a:endParaRPr lang="en-US" sz="1800" b="0" i="0" baseline="0" dirty="0">
              <a:solidFill>
                <a:srgbClr val="000000"/>
              </a:solidFill>
              <a:effectLst/>
              <a:latin typeface="Times New Roman" panose="02020603050405020304" pitchFamily="18" charset="0"/>
            </a:endParaRPr>
          </a:p>
          <a:p>
            <a:pPr marL="285750" marR="0" indent="-285750" algn="l" defTabSz="914400" rtl="0" eaLnBrk="1" fontAlgn="auto" latinLnBrk="0" hangingPunct="1">
              <a:lnSpc>
                <a:spcPct val="100000"/>
              </a:lnSpc>
              <a:spcBef>
                <a:spcPts val="0"/>
              </a:spcBef>
              <a:spcAft>
                <a:spcPts val="0"/>
              </a:spcAft>
              <a:buClrTx/>
              <a:buSzTx/>
              <a:buFontTx/>
              <a:buChar char="-"/>
              <a:tabLst/>
              <a:defRPr/>
            </a:pPr>
            <a:r>
              <a:rPr lang="vi-VN" sz="1800" b="0" i="0" dirty="0">
                <a:solidFill>
                  <a:srgbClr val="000000"/>
                </a:solidFill>
                <a:effectLst/>
                <a:latin typeface="Symbol" panose="05050102010706020507" pitchFamily="18" charset="2"/>
              </a:rPr>
              <a:t>Khối </a:t>
            </a:r>
            <a:r>
              <a:rPr lang="vi-VN" sz="1800" b="0" i="0" dirty="0">
                <a:solidFill>
                  <a:srgbClr val="000000"/>
                </a:solidFill>
                <a:effectLst/>
                <a:latin typeface="Times New Roman" panose="02020603050405020304" pitchFamily="18" charset="0"/>
              </a:rPr>
              <a:t>Decoder: gồm </a:t>
            </a:r>
            <a:r>
              <a:rPr lang="en-US" sz="1800" b="0" i="0" dirty="0">
                <a:solidFill>
                  <a:srgbClr val="000000"/>
                </a:solidFill>
                <a:effectLst/>
                <a:latin typeface="Times New Roman" panose="02020603050405020304" pitchFamily="18" charset="0"/>
              </a:rPr>
              <a:t>N</a:t>
            </a:r>
            <a:r>
              <a:rPr lang="vi-VN" sz="1800" b="0" i="0" dirty="0">
                <a:solidFill>
                  <a:srgbClr val="000000"/>
                </a:solidFill>
                <a:effectLst/>
                <a:latin typeface="Times New Roman" panose="02020603050405020304" pitchFamily="18" charset="0"/>
              </a:rPr>
              <a:t> tầng, ngoài việc có 2 </a:t>
            </a:r>
            <a:r>
              <a:rPr lang="en-US" sz="1800" b="0" i="0" dirty="0" err="1">
                <a:solidFill>
                  <a:srgbClr val="000000"/>
                </a:solidFill>
                <a:effectLst/>
                <a:latin typeface="Times New Roman" panose="02020603050405020304" pitchFamily="18" charset="0"/>
              </a:rPr>
              <a:t>lớp</a:t>
            </a:r>
            <a:r>
              <a:rPr lang="en-US" sz="1800" b="0" i="0" baseline="0" dirty="0">
                <a:solidFill>
                  <a:srgbClr val="000000"/>
                </a:solidFill>
                <a:effectLst/>
                <a:latin typeface="Times New Roman" panose="02020603050405020304" pitchFamily="18" charset="0"/>
              </a:rPr>
              <a:t> con</a:t>
            </a:r>
            <a:r>
              <a:rPr lang="vi-VN" sz="1800" b="0" i="0" dirty="0">
                <a:solidFill>
                  <a:srgbClr val="000000"/>
                </a:solidFill>
                <a:effectLst/>
                <a:latin typeface="Times New Roman" panose="02020603050405020304" pitchFamily="18" charset="0"/>
              </a:rPr>
              <a:t> giống với</a:t>
            </a:r>
            <a:r>
              <a:rPr lang="en-US"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encoder thì trước đó có thêm</a:t>
            </a:r>
            <a:r>
              <a:rPr lang="en-US" sz="1800" b="0" i="0" dirty="0">
                <a:solidFill>
                  <a:srgbClr val="000000"/>
                </a:solidFill>
                <a:effectLst/>
                <a:latin typeface="Times New Roman" panose="02020603050405020304" pitchFamily="18" charset="0"/>
              </a:rPr>
              <a:t> </a:t>
            </a:r>
            <a:r>
              <a:rPr lang="en-US" sz="1800" b="0" i="0" dirty="0" err="1">
                <a:solidFill>
                  <a:srgbClr val="000000"/>
                </a:solidFill>
                <a:effectLst/>
                <a:latin typeface="Times New Roman" panose="02020603050405020304" pitchFamily="18" charset="0"/>
              </a:rPr>
              <a:t>một</a:t>
            </a:r>
            <a:r>
              <a:rPr lang="en-US" sz="1800" b="0" i="0" baseline="0" dirty="0">
                <a:solidFill>
                  <a:srgbClr val="000000"/>
                </a:solidFill>
                <a:effectLst/>
                <a:latin typeface="Times New Roman" panose="02020603050405020304" pitchFamily="18" charset="0"/>
              </a:rPr>
              <a:t> </a:t>
            </a:r>
            <a:r>
              <a:rPr lang="en-US" sz="1800" b="0" i="0" baseline="0" dirty="0" err="1">
                <a:solidFill>
                  <a:srgbClr val="000000"/>
                </a:solidFill>
                <a:effectLst/>
                <a:latin typeface="Times New Roman" panose="02020603050405020304" pitchFamily="18" charset="0"/>
              </a:rPr>
              <a:t>lớp</a:t>
            </a:r>
            <a:r>
              <a:rPr lang="vi-VN" sz="1800" b="0" i="0" dirty="0">
                <a:solidFill>
                  <a:srgbClr val="000000"/>
                </a:solidFill>
                <a:effectLst/>
                <a:latin typeface="Times New Roman" panose="02020603050405020304" pitchFamily="18" charset="0"/>
              </a:rPr>
              <a:t> Masked Multi-Head Attention</a:t>
            </a:r>
            <a:r>
              <a:rPr lang="en-US" sz="1800" b="0" i="0" dirty="0">
                <a:solidFill>
                  <a:srgbClr val="000000"/>
                </a:solidFill>
                <a:effectLst/>
                <a:latin typeface="Times New Roman" panose="02020603050405020304" pitchFamily="18" charset="0"/>
              </a:rPr>
              <a:t>. Decoder</a:t>
            </a:r>
            <a:r>
              <a:rPr lang="en-US" sz="1800" b="0" i="0" baseline="0" dirty="0">
                <a:solidFill>
                  <a:srgbClr val="000000"/>
                </a:solidFill>
                <a:effectLst/>
                <a:latin typeface="Times New Roman" panose="02020603050405020304" pitchFamily="18" charset="0"/>
              </a:rPr>
              <a:t> </a:t>
            </a:r>
            <a:r>
              <a:rPr lang="en-US" sz="1800" b="0" i="0" baseline="0" dirty="0" err="1">
                <a:solidFill>
                  <a:srgbClr val="000000"/>
                </a:solidFill>
                <a:effectLst/>
                <a:latin typeface="Symbol" panose="05050102010706020507" pitchFamily="18" charset="2"/>
              </a:rPr>
              <a:t>thực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hiện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chức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năng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chuyển</a:t>
            </a:r>
            <a:r>
              <a:rPr lang="en-US" sz="1800" b="0" i="0" baseline="0" dirty="0">
                <a:solidFill>
                  <a:srgbClr val="000000"/>
                </a:solidFill>
                <a:effectLst/>
                <a:latin typeface="Symbol" panose="05050102010706020507" pitchFamily="18" charset="2"/>
              </a:rPr>
              <a:t> vector </a:t>
            </a:r>
            <a:r>
              <a:rPr lang="en-US" sz="1800" b="0" i="0" baseline="0" dirty="0" err="1">
                <a:solidFill>
                  <a:srgbClr val="000000"/>
                </a:solidFill>
                <a:effectLst/>
                <a:latin typeface="Symbol" panose="05050102010706020507" pitchFamily="18" charset="2"/>
              </a:rPr>
              <a:t>biểu</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diễn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kia</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thành</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chuỗi</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các</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ký</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tự</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văn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bản</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mà</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chúng</a:t>
            </a:r>
            <a:r>
              <a:rPr lang="en-US" sz="1800" b="0" i="0" baseline="0" dirty="0">
                <a:solidFill>
                  <a:srgbClr val="000000"/>
                </a:solidFill>
                <a:effectLst/>
                <a:latin typeface="Symbol" panose="05050102010706020507" pitchFamily="18" charset="2"/>
              </a:rPr>
              <a:t> ta </a:t>
            </a:r>
            <a:r>
              <a:rPr lang="en-US" sz="1800" b="0" i="0" baseline="0" dirty="0" err="1">
                <a:solidFill>
                  <a:srgbClr val="000000"/>
                </a:solidFill>
                <a:effectLst/>
                <a:latin typeface="Symbol" panose="05050102010706020507" pitchFamily="18" charset="2"/>
              </a:rPr>
              <a:t>mong</a:t>
            </a:r>
            <a:r>
              <a:rPr lang="en-US" sz="1800" b="0" i="0" baseline="0" dirty="0">
                <a:solidFill>
                  <a:srgbClr val="000000"/>
                </a:solidFill>
                <a:effectLst/>
                <a:latin typeface="Symbol" panose="05050102010706020507" pitchFamily="18" charset="2"/>
              </a:rPr>
              <a:t> </a:t>
            </a:r>
            <a:r>
              <a:rPr lang="en-US" sz="1800" b="0" i="0" baseline="0" dirty="0" err="1">
                <a:solidFill>
                  <a:srgbClr val="000000"/>
                </a:solidFill>
                <a:effectLst/>
                <a:latin typeface="Symbol" panose="05050102010706020507" pitchFamily="18" charset="2"/>
              </a:rPr>
              <a:t>muốn</a:t>
            </a:r>
            <a:endParaRPr lang="en-US" sz="1800" b="0" i="0" baseline="0" dirty="0">
              <a:solidFill>
                <a:srgbClr val="000000"/>
              </a:solidFill>
              <a:effectLst/>
              <a:latin typeface="Symbol" panose="05050102010706020507" pitchFamily="18" charset="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6</a:t>
            </a:fld>
            <a:endParaRPr lang="x-none"/>
          </a:p>
        </p:txBody>
      </p:sp>
    </p:spTree>
    <p:extLst>
      <p:ext uri="{BB962C8B-B14F-4D97-AF65-F5344CB8AC3E}">
        <p14:creationId xmlns:p14="http://schemas.microsoft.com/office/powerpoint/2010/main" val="1286541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Tiếp</a:t>
            </a:r>
            <a:r>
              <a:rPr lang="en-US" baseline="0" dirty="0"/>
              <a:t> </a:t>
            </a:r>
            <a:r>
              <a:rPr lang="en-US" baseline="0" dirty="0" err="1"/>
              <a:t>theo</a:t>
            </a:r>
            <a:r>
              <a:rPr lang="en-US" baseline="0" dirty="0"/>
              <a:t> </a:t>
            </a:r>
            <a:r>
              <a:rPr lang="en-US" baseline="0" dirty="0" err="1"/>
              <a:t>em</a:t>
            </a:r>
            <a:r>
              <a:rPr lang="en-US" baseline="0" dirty="0"/>
              <a:t> </a:t>
            </a:r>
            <a:r>
              <a:rPr lang="en-US" baseline="0" dirty="0" err="1"/>
              <a:t>sẽ</a:t>
            </a:r>
            <a:r>
              <a:rPr lang="en-US" baseline="0" dirty="0"/>
              <a:t> </a:t>
            </a:r>
            <a:r>
              <a:rPr lang="en-US" baseline="0" dirty="0" err="1"/>
              <a:t>trình</a:t>
            </a:r>
            <a:r>
              <a:rPr lang="en-US" baseline="0" dirty="0"/>
              <a:t> </a:t>
            </a:r>
            <a:r>
              <a:rPr lang="en-US" baseline="0" dirty="0" err="1"/>
              <a:t>bày</a:t>
            </a:r>
            <a:r>
              <a:rPr lang="en-US" baseline="0" dirty="0"/>
              <a:t> </a:t>
            </a:r>
            <a:r>
              <a:rPr lang="en-US" baseline="0" dirty="0" err="1"/>
              <a:t>phần</a:t>
            </a:r>
            <a:r>
              <a:rPr lang="en-US" baseline="0" dirty="0"/>
              <a:t> </a:t>
            </a:r>
            <a:r>
              <a:rPr lang="en-US" baseline="0" dirty="0" err="1"/>
              <a:t>chính</a:t>
            </a:r>
            <a:r>
              <a:rPr lang="en-US" baseline="0" dirty="0"/>
              <a:t> </a:t>
            </a:r>
            <a:r>
              <a:rPr lang="en-US" baseline="0" dirty="0" err="1"/>
              <a:t>của</a:t>
            </a:r>
            <a:r>
              <a:rPr lang="en-US" baseline="0" dirty="0"/>
              <a:t> </a:t>
            </a:r>
            <a:r>
              <a:rPr lang="en-US" baseline="0" dirty="0" err="1"/>
              <a:t>Đồ</a:t>
            </a:r>
            <a:r>
              <a:rPr lang="en-US" baseline="0" dirty="0"/>
              <a:t> </a:t>
            </a:r>
            <a:r>
              <a:rPr lang="en-US" baseline="0" dirty="0" err="1"/>
              <a:t>án</a:t>
            </a:r>
            <a:r>
              <a:rPr lang="en-US" baseline="0" dirty="0"/>
              <a:t> </a:t>
            </a:r>
            <a:r>
              <a:rPr lang="en-US" baseline="0" dirty="0" err="1"/>
              <a:t>đó</a:t>
            </a:r>
            <a:r>
              <a:rPr lang="en-US" baseline="0" dirty="0"/>
              <a:t> </a:t>
            </a:r>
            <a:r>
              <a:rPr lang="en-US" baseline="0" dirty="0" err="1"/>
              <a:t>là</a:t>
            </a:r>
            <a:r>
              <a:rPr lang="en-US" baseline="0" dirty="0"/>
              <a:t> PP </a:t>
            </a:r>
            <a:r>
              <a:rPr lang="en-US" baseline="0" dirty="0" err="1"/>
              <a:t>giải</a:t>
            </a:r>
            <a:r>
              <a:rPr lang="en-US" baseline="0" dirty="0"/>
              <a:t> </a:t>
            </a:r>
            <a:r>
              <a:rPr lang="en-US" baseline="0" dirty="0" err="1"/>
              <a:t>quyết</a:t>
            </a:r>
            <a:r>
              <a:rPr lang="en-US" baseline="0" dirty="0"/>
              <a:t> </a:t>
            </a:r>
            <a:r>
              <a:rPr lang="en-US" baseline="0" dirty="0" err="1"/>
              <a:t>bài</a:t>
            </a:r>
            <a:r>
              <a:rPr lang="en-US" baseline="0" dirty="0"/>
              <a:t> </a:t>
            </a:r>
            <a:r>
              <a:rPr lang="en-US" baseline="0" dirty="0" err="1"/>
              <a:t>toán</a:t>
            </a:r>
            <a:endParaRPr lang="en-US" dirty="0"/>
          </a:p>
          <a:p>
            <a:pPr marL="171450" indent="-171450">
              <a:buFontTx/>
              <a:buChar char="-"/>
            </a:pPr>
            <a:r>
              <a:rPr lang="en-US" dirty="0" err="1"/>
              <a:t>Cấu</a:t>
            </a:r>
            <a:r>
              <a:rPr lang="en-US" baseline="0" dirty="0"/>
              <a:t> </a:t>
            </a:r>
            <a:r>
              <a:rPr lang="en-US" baseline="0" dirty="0" err="1"/>
              <a:t>trúc</a:t>
            </a:r>
            <a:r>
              <a:rPr lang="en-US" baseline="0" dirty="0"/>
              <a:t> </a:t>
            </a:r>
            <a:r>
              <a:rPr lang="en-US" baseline="0" dirty="0" err="1"/>
              <a:t>của</a:t>
            </a:r>
            <a:r>
              <a:rPr lang="en-US" baseline="0" dirty="0"/>
              <a:t> </a:t>
            </a:r>
            <a:r>
              <a:rPr lang="en-US" baseline="0" dirty="0" err="1"/>
              <a:t>hệ</a:t>
            </a:r>
            <a:r>
              <a:rPr lang="en-US" baseline="0" dirty="0"/>
              <a:t> </a:t>
            </a:r>
            <a:r>
              <a:rPr lang="en-US" baseline="0" dirty="0" err="1"/>
              <a:t>thống</a:t>
            </a:r>
            <a:r>
              <a:rPr lang="en-US" baseline="0" dirty="0"/>
              <a:t> </a:t>
            </a:r>
            <a:r>
              <a:rPr lang="en-US" baseline="0" dirty="0" err="1"/>
              <a:t>như</a:t>
            </a:r>
            <a:r>
              <a:rPr lang="en-US" baseline="0" dirty="0"/>
              <a:t> </a:t>
            </a:r>
            <a:r>
              <a:rPr lang="en-US" baseline="0" dirty="0" err="1"/>
              <a:t>sau</a:t>
            </a:r>
            <a:r>
              <a:rPr lang="en-US" baseline="0" dirty="0"/>
              <a:t>: </a:t>
            </a:r>
            <a:r>
              <a:rPr lang="en-US" baseline="0" dirty="0" err="1"/>
              <a:t>Ảnh</a:t>
            </a:r>
            <a:r>
              <a:rPr lang="en-US" baseline="0" dirty="0"/>
              <a:t> </a:t>
            </a:r>
            <a:r>
              <a:rPr lang="en-US" baseline="0" dirty="0" err="1"/>
              <a:t>có</a:t>
            </a:r>
            <a:r>
              <a:rPr lang="en-US" baseline="0" dirty="0"/>
              <a:t> </a:t>
            </a:r>
            <a:r>
              <a:rPr lang="en-US" baseline="0" dirty="0" err="1"/>
              <a:t>chứa</a:t>
            </a:r>
            <a:r>
              <a:rPr lang="en-US" baseline="0" dirty="0"/>
              <a:t> </a:t>
            </a:r>
            <a:r>
              <a:rPr lang="en-US" baseline="0" dirty="0" err="1"/>
              <a:t>thẻ</a:t>
            </a:r>
            <a:r>
              <a:rPr lang="en-US" baseline="0" dirty="0"/>
              <a:t> CCCD </a:t>
            </a:r>
            <a:r>
              <a:rPr lang="en-US" baseline="0" dirty="0" err="1"/>
              <a:t>sẽ</a:t>
            </a:r>
            <a:r>
              <a:rPr lang="en-US" baseline="0" dirty="0"/>
              <a:t> </a:t>
            </a:r>
            <a:r>
              <a:rPr lang="en-US" baseline="0" dirty="0" err="1"/>
              <a:t>được</a:t>
            </a:r>
            <a:r>
              <a:rPr lang="en-US" baseline="0" dirty="0"/>
              <a:t> </a:t>
            </a:r>
            <a:r>
              <a:rPr lang="en-US" baseline="0" dirty="0" err="1"/>
              <a:t>đưa</a:t>
            </a:r>
            <a:r>
              <a:rPr lang="en-US" baseline="0" dirty="0"/>
              <a:t> qua </a:t>
            </a:r>
            <a:r>
              <a:rPr lang="en-US" baseline="0" dirty="0" err="1"/>
              <a:t>mô</a:t>
            </a:r>
            <a:r>
              <a:rPr lang="en-US" baseline="0" dirty="0"/>
              <a:t> </a:t>
            </a:r>
            <a:r>
              <a:rPr lang="en-US" baseline="0" dirty="0" err="1"/>
              <a:t>hình</a:t>
            </a:r>
            <a:r>
              <a:rPr lang="en-US" baseline="0" dirty="0"/>
              <a:t> Cropper </a:t>
            </a:r>
            <a:r>
              <a:rPr lang="en-US" baseline="0" dirty="0" err="1"/>
              <a:t>làm</a:t>
            </a:r>
            <a:r>
              <a:rPr lang="en-US" baseline="0" dirty="0"/>
              <a:t> </a:t>
            </a:r>
            <a:r>
              <a:rPr lang="en-US" baseline="0" dirty="0" err="1"/>
              <a:t>nhiệm</a:t>
            </a:r>
            <a:r>
              <a:rPr lang="en-US" baseline="0" dirty="0"/>
              <a:t> </a:t>
            </a:r>
            <a:r>
              <a:rPr lang="en-US" baseline="0" dirty="0" err="1"/>
              <a:t>vụ</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và</a:t>
            </a:r>
            <a:r>
              <a:rPr lang="en-US" baseline="0" dirty="0"/>
              <a:t> </a:t>
            </a:r>
            <a:r>
              <a:rPr lang="en-US" baseline="0" dirty="0" err="1"/>
              <a:t>cắt</a:t>
            </a:r>
            <a:r>
              <a:rPr lang="en-US" baseline="0" dirty="0"/>
              <a:t> </a:t>
            </a:r>
            <a:r>
              <a:rPr lang="en-US" baseline="0" dirty="0" err="1"/>
              <a:t>ra</a:t>
            </a:r>
            <a:r>
              <a:rPr lang="en-US" baseline="0" dirty="0"/>
              <a:t> </a:t>
            </a:r>
            <a:r>
              <a:rPr lang="en-US" baseline="0" dirty="0" err="1"/>
              <a:t>vùng</a:t>
            </a:r>
            <a:r>
              <a:rPr lang="en-US" baseline="0" dirty="0"/>
              <a:t> </a:t>
            </a:r>
            <a:r>
              <a:rPr lang="en-US" baseline="0" dirty="0" err="1"/>
              <a:t>chứa</a:t>
            </a:r>
            <a:r>
              <a:rPr lang="en-US" baseline="0" dirty="0"/>
              <a:t> </a:t>
            </a:r>
            <a:r>
              <a:rPr lang="en-US" baseline="0" dirty="0" err="1"/>
              <a:t>thẻ</a:t>
            </a:r>
            <a:r>
              <a:rPr lang="en-US" baseline="0" dirty="0"/>
              <a:t> </a:t>
            </a:r>
            <a:r>
              <a:rPr lang="en-US" baseline="0" dirty="0" err="1"/>
              <a:t>và</a:t>
            </a:r>
            <a:r>
              <a:rPr lang="en-US" baseline="0" dirty="0"/>
              <a:t> </a:t>
            </a:r>
            <a:r>
              <a:rPr lang="en-US" baseline="0" dirty="0" err="1"/>
              <a:t>đưa</a:t>
            </a:r>
            <a:r>
              <a:rPr lang="en-US" baseline="0" dirty="0"/>
              <a:t> </a:t>
            </a:r>
            <a:r>
              <a:rPr lang="en-US" baseline="0" dirty="0" err="1"/>
              <a:t>ảnh</a:t>
            </a:r>
            <a:r>
              <a:rPr lang="en-US" baseline="0" dirty="0"/>
              <a:t> </a:t>
            </a:r>
            <a:r>
              <a:rPr lang="en-US" baseline="0" dirty="0" err="1"/>
              <a:t>về</a:t>
            </a:r>
            <a:r>
              <a:rPr lang="en-US" baseline="0" dirty="0"/>
              <a:t> </a:t>
            </a:r>
            <a:r>
              <a:rPr lang="en-US" baseline="0" dirty="0" err="1"/>
              <a:t>dạng</a:t>
            </a:r>
            <a:r>
              <a:rPr lang="en-US" baseline="0" dirty="0"/>
              <a:t> </a:t>
            </a:r>
            <a:r>
              <a:rPr lang="en-US" baseline="0" dirty="0" err="1"/>
              <a:t>chuẩn</a:t>
            </a:r>
            <a:r>
              <a:rPr lang="en-US" baseline="0" dirty="0"/>
              <a:t> </a:t>
            </a:r>
            <a:r>
              <a:rPr lang="en-US" baseline="0" dirty="0" err="1"/>
              <a:t>hóa</a:t>
            </a:r>
            <a:r>
              <a:rPr lang="en-US" baseline="0" dirty="0"/>
              <a:t>, </a:t>
            </a:r>
            <a:r>
              <a:rPr lang="en-US" baseline="0" dirty="0" err="1"/>
              <a:t>ảnh</a:t>
            </a:r>
            <a:r>
              <a:rPr lang="en-US" baseline="0" dirty="0"/>
              <a:t> </a:t>
            </a:r>
            <a:r>
              <a:rPr lang="en-US" baseline="0" dirty="0" err="1"/>
              <a:t>này</a:t>
            </a:r>
            <a:r>
              <a:rPr lang="en-US" baseline="0" dirty="0"/>
              <a:t> </a:t>
            </a:r>
            <a:r>
              <a:rPr lang="en-US" baseline="0" dirty="0" err="1"/>
              <a:t>sau</a:t>
            </a:r>
            <a:r>
              <a:rPr lang="en-US" baseline="0" dirty="0"/>
              <a:t> </a:t>
            </a:r>
            <a:r>
              <a:rPr lang="en-US" baseline="0" dirty="0" err="1"/>
              <a:t>đó</a:t>
            </a:r>
            <a:r>
              <a:rPr lang="en-US" baseline="0" dirty="0"/>
              <a:t> </a:t>
            </a:r>
            <a:r>
              <a:rPr lang="en-US" baseline="0" dirty="0" err="1"/>
              <a:t>lại</a:t>
            </a:r>
            <a:r>
              <a:rPr lang="en-US" baseline="0" dirty="0"/>
              <a:t> </a:t>
            </a:r>
            <a:r>
              <a:rPr lang="en-US" baseline="0" dirty="0" err="1"/>
              <a:t>được</a:t>
            </a:r>
            <a:r>
              <a:rPr lang="en-US" baseline="0" dirty="0"/>
              <a:t> </a:t>
            </a:r>
            <a:r>
              <a:rPr lang="en-US" baseline="0" dirty="0" err="1"/>
              <a:t>đưa</a:t>
            </a:r>
            <a:r>
              <a:rPr lang="en-US" baseline="0" dirty="0"/>
              <a:t> </a:t>
            </a:r>
            <a:r>
              <a:rPr lang="en-US" baseline="0" dirty="0" err="1"/>
              <a:t>vào</a:t>
            </a:r>
            <a:r>
              <a:rPr lang="en-US" baseline="0" dirty="0"/>
              <a:t> </a:t>
            </a:r>
            <a:r>
              <a:rPr lang="en-US" baseline="0" dirty="0" err="1"/>
              <a:t>mô</a:t>
            </a:r>
            <a:r>
              <a:rPr lang="en-US" baseline="0" dirty="0"/>
              <a:t> </a:t>
            </a:r>
            <a:r>
              <a:rPr lang="en-US" baseline="0" dirty="0" err="1"/>
              <a:t>hình</a:t>
            </a:r>
            <a:r>
              <a:rPr lang="en-US" baseline="0" dirty="0"/>
              <a:t> </a:t>
            </a:r>
            <a:r>
              <a:rPr lang="en-US" baseline="0" dirty="0" err="1"/>
              <a:t>thứ</a:t>
            </a:r>
            <a:r>
              <a:rPr lang="en-US" baseline="0" dirty="0"/>
              <a:t> 2 </a:t>
            </a:r>
            <a:r>
              <a:rPr lang="en-US" baseline="0" dirty="0" err="1"/>
              <a:t>là</a:t>
            </a:r>
            <a:r>
              <a:rPr lang="en-US" baseline="0" dirty="0"/>
              <a:t> Detector </a:t>
            </a:r>
            <a:r>
              <a:rPr lang="en-US" baseline="0" dirty="0" err="1"/>
              <a:t>làm</a:t>
            </a:r>
            <a:r>
              <a:rPr lang="en-US" baseline="0" dirty="0"/>
              <a:t> </a:t>
            </a:r>
            <a:r>
              <a:rPr lang="en-US" baseline="0" dirty="0" err="1"/>
              <a:t>nhiệm</a:t>
            </a:r>
            <a:r>
              <a:rPr lang="en-US" baseline="0" dirty="0"/>
              <a:t> </a:t>
            </a:r>
            <a:r>
              <a:rPr lang="en-US" baseline="0" dirty="0" err="1"/>
              <a:t>vụ</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các</a:t>
            </a:r>
            <a:r>
              <a:rPr lang="en-US" baseline="0" dirty="0"/>
              <a:t> </a:t>
            </a:r>
            <a:r>
              <a:rPr lang="en-US" baseline="0" dirty="0" err="1"/>
              <a:t>vùng</a:t>
            </a:r>
            <a:r>
              <a:rPr lang="en-US" baseline="0" dirty="0"/>
              <a:t> </a:t>
            </a:r>
            <a:r>
              <a:rPr lang="en-US" baseline="0" dirty="0" err="1"/>
              <a:t>chứa</a:t>
            </a:r>
            <a:r>
              <a:rPr lang="en-US" baseline="0" dirty="0"/>
              <a:t> </a:t>
            </a:r>
            <a:r>
              <a:rPr lang="en-US" baseline="0" dirty="0" err="1"/>
              <a:t>thông</a:t>
            </a:r>
            <a:r>
              <a:rPr lang="en-US" baseline="0" dirty="0"/>
              <a:t> tin, </a:t>
            </a:r>
            <a:r>
              <a:rPr lang="en-US" baseline="0" dirty="0" err="1"/>
              <a:t>các</a:t>
            </a:r>
            <a:r>
              <a:rPr lang="en-US" baseline="0" dirty="0"/>
              <a:t> </a:t>
            </a:r>
            <a:r>
              <a:rPr lang="en-US" baseline="0" dirty="0" err="1"/>
              <a:t>vùng</a:t>
            </a:r>
            <a:r>
              <a:rPr lang="en-US" baseline="0" dirty="0"/>
              <a:t> </a:t>
            </a:r>
            <a:r>
              <a:rPr lang="en-US" baseline="0" dirty="0" err="1"/>
              <a:t>này</a:t>
            </a:r>
            <a:r>
              <a:rPr lang="en-US" baseline="0" dirty="0"/>
              <a:t> </a:t>
            </a:r>
            <a:r>
              <a:rPr lang="en-US" baseline="0" dirty="0" err="1"/>
              <a:t>sẽ</a:t>
            </a:r>
            <a:r>
              <a:rPr lang="en-US" baseline="0" dirty="0"/>
              <a:t> </a:t>
            </a:r>
            <a:r>
              <a:rPr lang="en-US" baseline="0" dirty="0" err="1"/>
              <a:t>được</a:t>
            </a:r>
            <a:r>
              <a:rPr lang="en-US" baseline="0" dirty="0"/>
              <a:t> </a:t>
            </a:r>
            <a:r>
              <a:rPr lang="en-US" baseline="0" dirty="0" err="1"/>
              <a:t>cắt</a:t>
            </a:r>
            <a:r>
              <a:rPr lang="en-US" baseline="0" dirty="0"/>
              <a:t> </a:t>
            </a:r>
            <a:r>
              <a:rPr lang="en-US" baseline="0" dirty="0" err="1"/>
              <a:t>ra</a:t>
            </a:r>
            <a:r>
              <a:rPr lang="en-US" baseline="0" dirty="0"/>
              <a:t> </a:t>
            </a:r>
            <a:r>
              <a:rPr lang="en-US" baseline="0" dirty="0" err="1"/>
              <a:t>theo</a:t>
            </a:r>
            <a:r>
              <a:rPr lang="en-US" baseline="0" dirty="0"/>
              <a:t> </a:t>
            </a:r>
            <a:r>
              <a:rPr lang="en-US" baseline="0" dirty="0" err="1"/>
              <a:t>từng</a:t>
            </a:r>
            <a:r>
              <a:rPr lang="en-US" baseline="0" dirty="0"/>
              <a:t> </a:t>
            </a:r>
            <a:r>
              <a:rPr lang="en-US" baseline="0" dirty="0" err="1"/>
              <a:t>trường</a:t>
            </a:r>
            <a:r>
              <a:rPr lang="en-US" baseline="0" dirty="0"/>
              <a:t> </a:t>
            </a:r>
            <a:r>
              <a:rPr lang="en-US" baseline="0" dirty="0" err="1"/>
              <a:t>sau</a:t>
            </a:r>
            <a:r>
              <a:rPr lang="en-US" baseline="0" dirty="0"/>
              <a:t> </a:t>
            </a:r>
            <a:r>
              <a:rPr lang="en-US" baseline="0" dirty="0" err="1"/>
              <a:t>đó</a:t>
            </a:r>
            <a:r>
              <a:rPr lang="en-US" baseline="0" dirty="0"/>
              <a:t> </a:t>
            </a:r>
            <a:r>
              <a:rPr lang="en-US" baseline="0" dirty="0" err="1"/>
              <a:t>được</a:t>
            </a:r>
            <a:r>
              <a:rPr lang="en-US" baseline="0" dirty="0"/>
              <a:t> </a:t>
            </a:r>
            <a:r>
              <a:rPr lang="en-US" baseline="0" dirty="0" err="1"/>
              <a:t>đưa</a:t>
            </a:r>
            <a:r>
              <a:rPr lang="en-US" baseline="0" dirty="0"/>
              <a:t> qua </a:t>
            </a:r>
            <a:r>
              <a:rPr lang="en-US" baseline="0" dirty="0" err="1"/>
              <a:t>mô</a:t>
            </a:r>
            <a:r>
              <a:rPr lang="en-US" baseline="0" dirty="0"/>
              <a:t> </a:t>
            </a:r>
            <a:r>
              <a:rPr lang="en-US" baseline="0" dirty="0" err="1"/>
              <a:t>hình</a:t>
            </a:r>
            <a:r>
              <a:rPr lang="en-US" baseline="0" dirty="0"/>
              <a:t> Reader </a:t>
            </a:r>
            <a:r>
              <a:rPr lang="en-US" baseline="0" dirty="0" err="1"/>
              <a:t>để</a:t>
            </a:r>
            <a:r>
              <a:rPr lang="en-US" baseline="0" dirty="0"/>
              <a:t> </a:t>
            </a:r>
            <a:r>
              <a:rPr lang="en-US" baseline="0" dirty="0" err="1"/>
              <a:t>đọc</a:t>
            </a:r>
            <a:r>
              <a:rPr lang="en-US" baseline="0" dirty="0"/>
              <a:t> </a:t>
            </a:r>
            <a:r>
              <a:rPr lang="en-US" baseline="0" dirty="0" err="1"/>
              <a:t>các</a:t>
            </a:r>
            <a:r>
              <a:rPr lang="en-US" baseline="0" dirty="0"/>
              <a:t> </a:t>
            </a:r>
            <a:r>
              <a:rPr lang="en-US" baseline="0" dirty="0" err="1"/>
              <a:t>thông</a:t>
            </a:r>
            <a:r>
              <a:rPr lang="en-US" baseline="0" dirty="0"/>
              <a:t> tin </a:t>
            </a:r>
            <a:r>
              <a:rPr lang="en-US" baseline="0" dirty="0" err="1"/>
              <a:t>này</a:t>
            </a:r>
            <a:r>
              <a:rPr lang="en-US" baseline="0" dirty="0"/>
              <a:t> </a:t>
            </a:r>
            <a:r>
              <a:rPr lang="en-US" baseline="0" dirty="0" err="1"/>
              <a:t>và</a:t>
            </a:r>
            <a:r>
              <a:rPr lang="en-US" baseline="0" dirty="0"/>
              <a:t> </a:t>
            </a:r>
            <a:r>
              <a:rPr lang="en-US" baseline="0" dirty="0" err="1"/>
              <a:t>lưu</a:t>
            </a:r>
            <a:r>
              <a:rPr lang="en-US" baseline="0" dirty="0"/>
              <a:t> </a:t>
            </a:r>
            <a:r>
              <a:rPr lang="en-US" baseline="0" dirty="0" err="1"/>
              <a:t>trữ</a:t>
            </a:r>
            <a:r>
              <a:rPr lang="en-US" baseline="0" dirty="0"/>
              <a:t> </a:t>
            </a:r>
            <a:r>
              <a:rPr lang="en-US" baseline="0" dirty="0" err="1"/>
              <a:t>dưới</a:t>
            </a:r>
            <a:r>
              <a:rPr lang="en-US" baseline="0" dirty="0"/>
              <a:t> </a:t>
            </a:r>
            <a:r>
              <a:rPr lang="en-US" baseline="0" dirty="0" err="1"/>
              <a:t>dạng</a:t>
            </a:r>
            <a:r>
              <a:rPr lang="en-US" baseline="0" dirty="0"/>
              <a:t> </a:t>
            </a:r>
            <a:r>
              <a:rPr lang="en-US" baseline="0" dirty="0" err="1"/>
              <a:t>văn</a:t>
            </a:r>
            <a:r>
              <a:rPr lang="en-US" baseline="0" dirty="0"/>
              <a:t> </a:t>
            </a:r>
            <a:r>
              <a:rPr lang="en-US" baseline="0" dirty="0" err="1"/>
              <a:t>bản</a:t>
            </a:r>
            <a:r>
              <a:rPr lang="en-US" baseline="0" dirty="0"/>
              <a:t>. </a:t>
            </a:r>
            <a:r>
              <a:rPr lang="en-US" baseline="0" dirty="0" err="1"/>
              <a:t>Mỗi</a:t>
            </a:r>
            <a:r>
              <a:rPr lang="en-US" baseline="0" dirty="0"/>
              <a:t> </a:t>
            </a:r>
            <a:r>
              <a:rPr lang="en-US" baseline="0" dirty="0" err="1"/>
              <a:t>phần</a:t>
            </a:r>
            <a:r>
              <a:rPr lang="en-US" baseline="0" dirty="0"/>
              <a:t> </a:t>
            </a:r>
            <a:r>
              <a:rPr lang="en-US" baseline="0" dirty="0" err="1"/>
              <a:t>này</a:t>
            </a:r>
            <a:r>
              <a:rPr lang="en-US" baseline="0" dirty="0"/>
              <a:t> </a:t>
            </a:r>
            <a:r>
              <a:rPr lang="en-US" baseline="0" dirty="0" err="1"/>
              <a:t>chính</a:t>
            </a:r>
            <a:r>
              <a:rPr lang="en-US" baseline="0" dirty="0"/>
              <a:t> </a:t>
            </a:r>
            <a:r>
              <a:rPr lang="en-US" baseline="0" dirty="0" err="1"/>
              <a:t>là</a:t>
            </a:r>
            <a:r>
              <a:rPr lang="en-US" baseline="0" dirty="0"/>
              <a:t> 1 </a:t>
            </a:r>
            <a:r>
              <a:rPr lang="en-US" baseline="0" dirty="0" err="1"/>
              <a:t>mô</a:t>
            </a:r>
            <a:r>
              <a:rPr lang="en-US" baseline="0" dirty="0"/>
              <a:t> </a:t>
            </a:r>
            <a:r>
              <a:rPr lang="en-US" baseline="0" dirty="0" err="1"/>
              <a:t>hình</a:t>
            </a:r>
            <a:r>
              <a:rPr lang="en-US" baseline="0" dirty="0"/>
              <a:t> </a:t>
            </a:r>
            <a:r>
              <a:rPr lang="en-US" baseline="0" dirty="0" err="1"/>
              <a:t>học</a:t>
            </a:r>
            <a:r>
              <a:rPr lang="en-US" baseline="0" dirty="0"/>
              <a:t> </a:t>
            </a:r>
            <a:r>
              <a:rPr lang="en-US" baseline="0" dirty="0" err="1"/>
              <a:t>máy</a:t>
            </a:r>
            <a:r>
              <a:rPr lang="en-US" baseline="0" dirty="0"/>
              <a:t> </a:t>
            </a:r>
            <a:r>
              <a:rPr lang="en-US" baseline="0" dirty="0" err="1"/>
              <a:t>riêng</a:t>
            </a:r>
            <a:r>
              <a:rPr lang="en-US" baseline="0" dirty="0"/>
              <a:t> </a:t>
            </a:r>
            <a:r>
              <a:rPr lang="en-US" baseline="0" dirty="0" err="1"/>
              <a:t>biệt</a:t>
            </a:r>
            <a:r>
              <a:rPr lang="en-US" baseline="0" dirty="0"/>
              <a:t>, </a:t>
            </a:r>
            <a:r>
              <a:rPr lang="en-US" baseline="0" dirty="0" err="1"/>
              <a:t>có</a:t>
            </a:r>
            <a:r>
              <a:rPr lang="en-US" baseline="0" dirty="0"/>
              <a:t> </a:t>
            </a:r>
            <a:r>
              <a:rPr lang="en-US" baseline="0" dirty="0" err="1"/>
              <a:t>tập</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đào</a:t>
            </a:r>
            <a:r>
              <a:rPr lang="en-US" baseline="0" dirty="0"/>
              <a:t> </a:t>
            </a:r>
            <a:r>
              <a:rPr lang="en-US" baseline="0" dirty="0" err="1"/>
              <a:t>tạo</a:t>
            </a:r>
            <a:r>
              <a:rPr lang="en-US" baseline="0" dirty="0"/>
              <a:t>, </a:t>
            </a:r>
            <a:r>
              <a:rPr lang="en-US" baseline="0" dirty="0" err="1"/>
              <a:t>kiểm</a:t>
            </a:r>
            <a:r>
              <a:rPr lang="en-US" baseline="0" dirty="0"/>
              <a:t> </a:t>
            </a:r>
            <a:r>
              <a:rPr lang="en-US" baseline="0" dirty="0" err="1"/>
              <a:t>tra</a:t>
            </a:r>
            <a:r>
              <a:rPr lang="en-US" baseline="0" dirty="0"/>
              <a:t> </a:t>
            </a:r>
            <a:r>
              <a:rPr lang="en-US" baseline="0" dirty="0" err="1"/>
              <a:t>khác</a:t>
            </a:r>
            <a:r>
              <a:rPr lang="en-US" baseline="0" dirty="0"/>
              <a:t> </a:t>
            </a:r>
            <a:r>
              <a:rPr lang="en-US" baseline="0" dirty="0" err="1"/>
              <a:t>nhau</a:t>
            </a:r>
            <a:r>
              <a:rPr lang="en-US" baseline="0" dirty="0"/>
              <a:t> </a:t>
            </a:r>
            <a:r>
              <a:rPr lang="en-US" baseline="0" dirty="0" err="1"/>
              <a:t>và</a:t>
            </a:r>
            <a:r>
              <a:rPr lang="en-US" baseline="0" dirty="0"/>
              <a:t> </a:t>
            </a:r>
            <a:r>
              <a:rPr lang="en-US" baseline="0" dirty="0" err="1"/>
              <a:t>quá</a:t>
            </a:r>
            <a:r>
              <a:rPr lang="en-US" baseline="0" dirty="0"/>
              <a:t> </a:t>
            </a:r>
            <a:r>
              <a:rPr lang="en-US" baseline="0" dirty="0" err="1"/>
              <a:t>trình</a:t>
            </a:r>
            <a:r>
              <a:rPr lang="en-US" baseline="0" dirty="0"/>
              <a:t> </a:t>
            </a:r>
            <a:r>
              <a:rPr lang="en-US" baseline="0" dirty="0" err="1"/>
              <a:t>đào</a:t>
            </a:r>
            <a:r>
              <a:rPr lang="en-US" baseline="0" dirty="0"/>
              <a:t> </a:t>
            </a:r>
            <a:r>
              <a:rPr lang="en-US" baseline="0" dirty="0" err="1"/>
              <a:t>tạo</a:t>
            </a:r>
            <a:r>
              <a:rPr lang="en-US" baseline="0" dirty="0"/>
              <a:t> </a:t>
            </a:r>
            <a:r>
              <a:rPr lang="en-US" baseline="0" dirty="0" err="1"/>
              <a:t>cũng</a:t>
            </a:r>
            <a:r>
              <a:rPr lang="en-US" baseline="0" dirty="0"/>
              <a:t> </a:t>
            </a:r>
            <a:r>
              <a:rPr lang="en-US" baseline="0" dirty="0" err="1"/>
              <a:t>khác</a:t>
            </a:r>
            <a:r>
              <a:rPr lang="en-US" baseline="0" dirty="0"/>
              <a:t> </a:t>
            </a:r>
            <a:r>
              <a:rPr lang="en-US" baseline="0" dirty="0" err="1"/>
              <a:t>nhau</a:t>
            </a:r>
            <a:r>
              <a:rPr lang="en-US" baseline="0" dirty="0"/>
              <a:t>.</a:t>
            </a:r>
            <a:endParaRPr lang="x-none" dirty="0"/>
          </a:p>
        </p:txBody>
      </p:sp>
      <p:sp>
        <p:nvSpPr>
          <p:cNvPr id="4" name="Slide Number Placeholder 3"/>
          <p:cNvSpPr>
            <a:spLocks noGrp="1"/>
          </p:cNvSpPr>
          <p:nvPr>
            <p:ph type="sldNum" sz="quarter" idx="5"/>
          </p:nvPr>
        </p:nvSpPr>
        <p:spPr/>
        <p:txBody>
          <a:bodyPr/>
          <a:lstStyle/>
          <a:p>
            <a:fld id="{7BFAD980-00CE-6F4A-9FB7-7675EBEEB89E}" type="slidenum">
              <a:rPr lang="x-none" smtClean="0"/>
              <a:t>7</a:t>
            </a:fld>
            <a:endParaRPr lang="x-none"/>
          </a:p>
        </p:txBody>
      </p:sp>
    </p:spTree>
    <p:extLst>
      <p:ext uri="{BB962C8B-B14F-4D97-AF65-F5344CB8AC3E}">
        <p14:creationId xmlns:p14="http://schemas.microsoft.com/office/powerpoint/2010/main" val="2198695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Mô</a:t>
            </a:r>
            <a:r>
              <a:rPr lang="en-US" baseline="0" dirty="0"/>
              <a:t> </a:t>
            </a:r>
            <a:r>
              <a:rPr lang="en-US" baseline="0" dirty="0" err="1"/>
              <a:t>hình</a:t>
            </a:r>
            <a:r>
              <a:rPr lang="en-US" baseline="0" dirty="0"/>
              <a:t> </a:t>
            </a:r>
            <a:r>
              <a:rPr lang="en-US" baseline="0" dirty="0" err="1"/>
              <a:t>đầu</a:t>
            </a:r>
            <a:r>
              <a:rPr lang="en-US" baseline="0" dirty="0"/>
              <a:t> </a:t>
            </a:r>
            <a:r>
              <a:rPr lang="en-US" baseline="0" dirty="0" err="1"/>
              <a:t>tiên</a:t>
            </a:r>
            <a:r>
              <a:rPr lang="en-US" baseline="0" dirty="0"/>
              <a:t> </a:t>
            </a:r>
            <a:r>
              <a:rPr lang="en-US" baseline="0" dirty="0" err="1"/>
              <a:t>đó</a:t>
            </a:r>
            <a:r>
              <a:rPr lang="en-US" baseline="0" dirty="0"/>
              <a:t> </a:t>
            </a:r>
            <a:r>
              <a:rPr lang="en-US" baseline="0" dirty="0" err="1"/>
              <a:t>là</a:t>
            </a:r>
            <a:r>
              <a:rPr lang="en-US" baseline="0" dirty="0"/>
              <a:t> Cropper, </a:t>
            </a:r>
            <a:r>
              <a:rPr lang="en-US" baseline="0" dirty="0" err="1"/>
              <a:t>bản</a:t>
            </a:r>
            <a:r>
              <a:rPr lang="en-US" baseline="0" dirty="0"/>
              <a:t> </a:t>
            </a:r>
            <a:r>
              <a:rPr lang="en-US" baseline="0" dirty="0" err="1"/>
              <a:t>chất</a:t>
            </a:r>
            <a:r>
              <a:rPr lang="en-US" baseline="0" dirty="0"/>
              <a:t> </a:t>
            </a:r>
            <a:r>
              <a:rPr lang="en-US" baseline="0" dirty="0" err="1"/>
              <a:t>của</a:t>
            </a:r>
            <a:r>
              <a:rPr lang="en-US" baseline="0" dirty="0"/>
              <a:t> </a:t>
            </a:r>
            <a:r>
              <a:rPr lang="en-US" baseline="0" dirty="0" err="1"/>
              <a:t>mô</a:t>
            </a:r>
            <a:r>
              <a:rPr lang="en-US" baseline="0" dirty="0"/>
              <a:t> </a:t>
            </a:r>
            <a:r>
              <a:rPr lang="en-US" baseline="0" dirty="0" err="1"/>
              <a:t>hình</a:t>
            </a:r>
            <a:r>
              <a:rPr lang="en-US" baseline="0" dirty="0"/>
              <a:t> </a:t>
            </a:r>
            <a:r>
              <a:rPr lang="en-US" baseline="0" dirty="0" err="1"/>
              <a:t>này</a:t>
            </a:r>
            <a:r>
              <a:rPr lang="en-US" baseline="0" dirty="0"/>
              <a:t> </a:t>
            </a:r>
            <a:r>
              <a:rPr lang="en-US" baseline="0" dirty="0" err="1"/>
              <a:t>là</a:t>
            </a:r>
            <a:r>
              <a:rPr lang="en-US" baseline="0" dirty="0"/>
              <a:t> </a:t>
            </a:r>
            <a:r>
              <a:rPr lang="en-US" baseline="0" dirty="0" err="1"/>
              <a:t>một</a:t>
            </a:r>
            <a:r>
              <a:rPr lang="en-US" baseline="0" dirty="0"/>
              <a:t> </a:t>
            </a:r>
            <a:r>
              <a:rPr lang="en-US" baseline="0" dirty="0" err="1"/>
              <a:t>mô</a:t>
            </a:r>
            <a:r>
              <a:rPr lang="en-US" baseline="0" dirty="0"/>
              <a:t> </a:t>
            </a:r>
            <a:r>
              <a:rPr lang="en-US" baseline="0" dirty="0" err="1"/>
              <a:t>hình</a:t>
            </a:r>
            <a:r>
              <a:rPr lang="en-US" baseline="0" dirty="0"/>
              <a:t> </a:t>
            </a:r>
            <a:r>
              <a:rPr lang="en-US" baseline="0" dirty="0" err="1"/>
              <a:t>phát</a:t>
            </a:r>
            <a:r>
              <a:rPr lang="en-US" baseline="0" dirty="0"/>
              <a:t> </a:t>
            </a:r>
            <a:r>
              <a:rPr lang="en-US" baseline="0" dirty="0" err="1"/>
              <a:t>hiện</a:t>
            </a:r>
            <a:r>
              <a:rPr lang="en-US" baseline="0" dirty="0"/>
              <a:t> </a:t>
            </a:r>
            <a:r>
              <a:rPr lang="en-US" baseline="0" dirty="0" err="1"/>
              <a:t>đối</a:t>
            </a:r>
            <a:r>
              <a:rPr lang="en-US" baseline="0" dirty="0"/>
              <a:t> </a:t>
            </a:r>
            <a:r>
              <a:rPr lang="en-US" baseline="0" dirty="0" err="1"/>
              <a:t>tượng</a:t>
            </a:r>
            <a:r>
              <a:rPr lang="en-US" baseline="0" dirty="0"/>
              <a:t> </a:t>
            </a:r>
            <a:r>
              <a:rPr lang="en-US" baseline="0" dirty="0" err="1"/>
              <a:t>có</a:t>
            </a:r>
            <a:r>
              <a:rPr lang="en-US" baseline="0" dirty="0"/>
              <a:t> </a:t>
            </a:r>
            <a:r>
              <a:rPr lang="en-US" dirty="0" err="1"/>
              <a:t>Nhiệm</a:t>
            </a:r>
            <a:r>
              <a:rPr lang="en-US" dirty="0"/>
              <a:t> </a:t>
            </a:r>
            <a:r>
              <a:rPr lang="en-US" dirty="0" err="1"/>
              <a:t>vụ</a:t>
            </a:r>
            <a:r>
              <a:rPr lang="en-US" dirty="0"/>
              <a:t> </a:t>
            </a:r>
            <a:r>
              <a:rPr lang="en-US" dirty="0" err="1"/>
              <a:t>Phát</a:t>
            </a:r>
            <a:r>
              <a:rPr lang="en-US" dirty="0"/>
              <a:t> </a:t>
            </a:r>
            <a:r>
              <a:rPr lang="en-US" dirty="0" err="1"/>
              <a:t>hiện</a:t>
            </a:r>
            <a:r>
              <a:rPr lang="en-US" dirty="0"/>
              <a:t> ra 4 </a:t>
            </a:r>
            <a:r>
              <a:rPr lang="en-US" dirty="0" err="1"/>
              <a:t>góc</a:t>
            </a:r>
            <a:r>
              <a:rPr lang="en-US" dirty="0"/>
              <a:t> </a:t>
            </a:r>
            <a:r>
              <a:rPr lang="en-US" dirty="0" err="1"/>
              <a:t>của</a:t>
            </a:r>
            <a:r>
              <a:rPr lang="en-US" dirty="0"/>
              <a:t> </a:t>
            </a:r>
            <a:r>
              <a:rPr lang="en-US" dirty="0" err="1"/>
              <a:t>thẻ</a:t>
            </a:r>
            <a:r>
              <a:rPr lang="en-US" dirty="0"/>
              <a:t> CCCD </a:t>
            </a:r>
            <a:r>
              <a:rPr lang="en-US" dirty="0" err="1"/>
              <a:t>có</a:t>
            </a:r>
            <a:r>
              <a:rPr lang="en-US" dirty="0"/>
              <a:t> </a:t>
            </a:r>
            <a:r>
              <a:rPr lang="en-US" dirty="0" err="1"/>
              <a:t>trong</a:t>
            </a:r>
            <a:r>
              <a:rPr lang="en-US" dirty="0"/>
              <a:t> </a:t>
            </a:r>
            <a:r>
              <a:rPr lang="en-US" dirty="0" err="1"/>
              <a:t>hình</a:t>
            </a:r>
            <a:r>
              <a:rPr lang="en-US" dirty="0"/>
              <a:t> </a:t>
            </a:r>
            <a:r>
              <a:rPr lang="en-US" dirty="0" err="1"/>
              <a:t>ảnh</a:t>
            </a:r>
            <a:r>
              <a:rPr lang="en-US" dirty="0"/>
              <a:t> </a:t>
            </a:r>
            <a:r>
              <a:rPr lang="en-US" dirty="0" err="1"/>
              <a:t>gốc</a:t>
            </a:r>
            <a:r>
              <a:rPr lang="en-US" dirty="0"/>
              <a:t>, </a:t>
            </a:r>
            <a:r>
              <a:rPr lang="en-US" dirty="0" err="1"/>
              <a:t>từ</a:t>
            </a:r>
            <a:r>
              <a:rPr lang="en-US" dirty="0"/>
              <a:t> </a:t>
            </a:r>
            <a:r>
              <a:rPr lang="en-US" dirty="0" err="1"/>
              <a:t>đó</a:t>
            </a:r>
            <a:r>
              <a:rPr lang="en-US" dirty="0"/>
              <a:t> </a:t>
            </a:r>
            <a:r>
              <a:rPr lang="en-US" dirty="0" err="1"/>
              <a:t>cắt</a:t>
            </a:r>
            <a:r>
              <a:rPr lang="en-US" dirty="0"/>
              <a:t> ra </a:t>
            </a:r>
            <a:r>
              <a:rPr lang="en-US" dirty="0" err="1"/>
              <a:t>được</a:t>
            </a:r>
            <a:r>
              <a:rPr lang="en-US" dirty="0"/>
              <a:t> </a:t>
            </a:r>
            <a:r>
              <a:rPr lang="en-US" dirty="0" err="1"/>
              <a:t>vùng</a:t>
            </a:r>
            <a:r>
              <a:rPr lang="en-US" dirty="0"/>
              <a:t> </a:t>
            </a:r>
            <a:r>
              <a:rPr lang="en-US" dirty="0" err="1"/>
              <a:t>chứa</a:t>
            </a:r>
            <a:r>
              <a:rPr lang="en-US" dirty="0"/>
              <a:t> </a:t>
            </a:r>
            <a:r>
              <a:rPr lang="en-US" dirty="0" err="1"/>
              <a:t>thẻ</a:t>
            </a:r>
            <a:r>
              <a:rPr lang="en-US" dirty="0"/>
              <a:t> CCCD </a:t>
            </a:r>
            <a:r>
              <a:rPr lang="en-US" dirty="0" err="1"/>
              <a:t>trong</a:t>
            </a:r>
            <a:r>
              <a:rPr lang="en-US" dirty="0"/>
              <a:t> </a:t>
            </a:r>
            <a:r>
              <a:rPr lang="en-US" dirty="0" err="1"/>
              <a:t>hình</a:t>
            </a:r>
            <a:r>
              <a:rPr lang="en-US" dirty="0"/>
              <a:t> </a:t>
            </a:r>
            <a:r>
              <a:rPr lang="en-US" dirty="0" err="1"/>
              <a:t>ảnh</a:t>
            </a:r>
            <a:r>
              <a:rPr lang="en-US" dirty="0"/>
              <a:t>.</a:t>
            </a:r>
          </a:p>
          <a:p>
            <a:r>
              <a:rPr lang="en-US" dirty="0" err="1"/>
              <a:t>Dữ</a:t>
            </a:r>
            <a:r>
              <a:rPr lang="en-US" baseline="0" dirty="0"/>
              <a:t> </a:t>
            </a:r>
            <a:r>
              <a:rPr lang="en-US" baseline="0" dirty="0" err="1"/>
              <a:t>liệu</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để</a:t>
            </a:r>
            <a:r>
              <a:rPr lang="en-US" baseline="0" dirty="0"/>
              <a:t> </a:t>
            </a:r>
            <a:r>
              <a:rPr lang="en-US" baseline="0" dirty="0" err="1"/>
              <a:t>đào</a:t>
            </a:r>
            <a:r>
              <a:rPr lang="en-US" baseline="0" dirty="0"/>
              <a:t> </a:t>
            </a:r>
            <a:r>
              <a:rPr lang="en-US" baseline="0" dirty="0" err="1"/>
              <a:t>tạo</a:t>
            </a:r>
            <a:r>
              <a:rPr lang="en-US" baseline="0" dirty="0"/>
              <a:t> </a:t>
            </a:r>
            <a:r>
              <a:rPr lang="en-US" baseline="0" dirty="0" err="1"/>
              <a:t>mô</a:t>
            </a:r>
            <a:r>
              <a:rPr lang="en-US" baseline="0" dirty="0"/>
              <a:t> </a:t>
            </a:r>
            <a:r>
              <a:rPr lang="en-US" baseline="0" dirty="0" err="1"/>
              <a:t>hình</a:t>
            </a:r>
            <a:r>
              <a:rPr lang="en-US" baseline="0" dirty="0"/>
              <a:t> Cropper </a:t>
            </a:r>
            <a:r>
              <a:rPr lang="en-US" baseline="0" dirty="0" err="1"/>
              <a:t>được</a:t>
            </a:r>
            <a:r>
              <a:rPr lang="en-US" baseline="0" dirty="0"/>
              <a:t> chia </a:t>
            </a:r>
            <a:r>
              <a:rPr lang="en-US" baseline="0" dirty="0" err="1"/>
              <a:t>thành</a:t>
            </a:r>
            <a:r>
              <a:rPr lang="en-US" baseline="0" dirty="0"/>
              <a:t> </a:t>
            </a:r>
            <a:r>
              <a:rPr lang="en-US" baseline="0" dirty="0" err="1"/>
              <a:t>các</a:t>
            </a:r>
            <a:r>
              <a:rPr lang="en-US" baseline="0" dirty="0"/>
              <a:t> </a:t>
            </a:r>
            <a:r>
              <a:rPr lang="en-US" baseline="0" dirty="0" err="1"/>
              <a:t>tập</a:t>
            </a:r>
            <a:r>
              <a:rPr lang="en-US" baseline="0" dirty="0"/>
              <a:t> </a:t>
            </a:r>
            <a:r>
              <a:rPr lang="en-US" baseline="0" dirty="0" err="1"/>
              <a:t>Đào</a:t>
            </a:r>
            <a:r>
              <a:rPr lang="en-US" baseline="0" dirty="0"/>
              <a:t> </a:t>
            </a:r>
            <a:r>
              <a:rPr lang="en-US" baseline="0" dirty="0" err="1"/>
              <a:t>tạo</a:t>
            </a:r>
            <a:r>
              <a:rPr lang="en-US" baseline="0" dirty="0"/>
              <a:t>, </a:t>
            </a:r>
            <a:r>
              <a:rPr lang="en-US" baseline="0" dirty="0" err="1"/>
              <a:t>đánh</a:t>
            </a:r>
            <a:r>
              <a:rPr lang="en-US" baseline="0" dirty="0"/>
              <a:t> </a:t>
            </a:r>
            <a:r>
              <a:rPr lang="en-US" baseline="0" dirty="0" err="1"/>
              <a:t>giá</a:t>
            </a:r>
            <a:r>
              <a:rPr lang="en-US" baseline="0" dirty="0"/>
              <a:t> </a:t>
            </a:r>
            <a:r>
              <a:rPr lang="en-US" baseline="0" dirty="0" err="1"/>
              <a:t>và</a:t>
            </a:r>
            <a:r>
              <a:rPr lang="en-US" baseline="0" dirty="0"/>
              <a:t> </a:t>
            </a:r>
            <a:r>
              <a:rPr lang="en-US" baseline="0" dirty="0" err="1"/>
              <a:t>kiểm</a:t>
            </a:r>
            <a:r>
              <a:rPr lang="en-US" baseline="0" dirty="0"/>
              <a:t> </a:t>
            </a:r>
            <a:r>
              <a:rPr lang="en-US" baseline="0" dirty="0" err="1"/>
              <a:t>tra</a:t>
            </a:r>
            <a:r>
              <a:rPr lang="en-US" baseline="0" dirty="0"/>
              <a:t> </a:t>
            </a:r>
            <a:r>
              <a:rPr lang="en-US" baseline="0" dirty="0" err="1"/>
              <a:t>với</a:t>
            </a:r>
            <a:r>
              <a:rPr lang="en-US" baseline="0" dirty="0"/>
              <a:t> </a:t>
            </a:r>
            <a:r>
              <a:rPr lang="en-US" baseline="0" dirty="0" err="1"/>
              <a:t>số</a:t>
            </a:r>
            <a:r>
              <a:rPr lang="en-US" baseline="0" dirty="0"/>
              <a:t> </a:t>
            </a:r>
            <a:r>
              <a:rPr lang="en-US" baseline="0" dirty="0" err="1"/>
              <a:t>lượng</a:t>
            </a:r>
            <a:r>
              <a:rPr lang="en-US" baseline="0" dirty="0"/>
              <a:t> </a:t>
            </a:r>
            <a:r>
              <a:rPr lang="en-US" baseline="0" dirty="0" err="1"/>
              <a:t>lần</a:t>
            </a:r>
            <a:r>
              <a:rPr lang="en-US" baseline="0" dirty="0"/>
              <a:t> </a:t>
            </a:r>
            <a:r>
              <a:rPr lang="en-US" baseline="0" dirty="0" err="1"/>
              <a:t>lượt</a:t>
            </a:r>
            <a:r>
              <a:rPr lang="en-US" baseline="0" dirty="0"/>
              <a:t> </a:t>
            </a:r>
            <a:r>
              <a:rPr lang="en-US" baseline="0" dirty="0" err="1"/>
              <a:t>là</a:t>
            </a:r>
            <a:r>
              <a:rPr lang="en-US" baseline="0" dirty="0"/>
              <a:t> 471/120/120</a:t>
            </a:r>
          </a:p>
          <a:p>
            <a:r>
              <a:rPr lang="en-US" baseline="0" dirty="0" err="1"/>
              <a:t>Dữ</a:t>
            </a:r>
            <a:r>
              <a:rPr lang="en-US" baseline="0" dirty="0"/>
              <a:t> </a:t>
            </a:r>
            <a:r>
              <a:rPr lang="en-US" baseline="0" dirty="0" err="1"/>
              <a:t>liệu</a:t>
            </a:r>
            <a:r>
              <a:rPr lang="en-US" baseline="0" dirty="0"/>
              <a:t> </a:t>
            </a:r>
            <a:r>
              <a:rPr lang="en-US" baseline="0" dirty="0" err="1"/>
              <a:t>có</a:t>
            </a:r>
            <a:r>
              <a:rPr lang="en-US" baseline="0" dirty="0"/>
              <a:t> </a:t>
            </a:r>
            <a:r>
              <a:rPr lang="en-US" baseline="0" dirty="0" err="1"/>
              <a:t>sự</a:t>
            </a:r>
            <a:r>
              <a:rPr lang="en-US" baseline="0" dirty="0"/>
              <a:t> </a:t>
            </a:r>
            <a:r>
              <a:rPr lang="en-US" baseline="0" dirty="0" err="1"/>
              <a:t>đa</a:t>
            </a:r>
            <a:r>
              <a:rPr lang="en-US" baseline="0" dirty="0"/>
              <a:t> </a:t>
            </a:r>
            <a:r>
              <a:rPr lang="en-US" baseline="0" dirty="0" err="1"/>
              <a:t>dạng</a:t>
            </a:r>
            <a:r>
              <a:rPr lang="en-US" baseline="0" dirty="0"/>
              <a:t> </a:t>
            </a:r>
            <a:r>
              <a:rPr lang="en-US" baseline="0" dirty="0" err="1"/>
              <a:t>về</a:t>
            </a:r>
            <a:r>
              <a:rPr lang="en-US" baseline="0" dirty="0"/>
              <a:t> … </a:t>
            </a:r>
            <a:r>
              <a:rPr lang="en-US" baseline="0" dirty="0" err="1"/>
              <a:t>được</a:t>
            </a:r>
            <a:r>
              <a:rPr lang="en-US" baseline="0" dirty="0"/>
              <a:t> minh </a:t>
            </a:r>
            <a:r>
              <a:rPr lang="en-US" baseline="0" dirty="0" err="1"/>
              <a:t>họa</a:t>
            </a:r>
            <a:r>
              <a:rPr lang="en-US" baseline="0" dirty="0"/>
              <a:t> </a:t>
            </a:r>
            <a:r>
              <a:rPr lang="en-US" baseline="0" dirty="0" err="1"/>
              <a:t>bởi</a:t>
            </a:r>
            <a:r>
              <a:rPr lang="en-US" baseline="0" dirty="0"/>
              <a:t> </a:t>
            </a:r>
            <a:r>
              <a:rPr lang="en-US" baseline="0" dirty="0" err="1"/>
              <a:t>các</a:t>
            </a:r>
            <a:r>
              <a:rPr lang="en-US" baseline="0" dirty="0"/>
              <a:t> </a:t>
            </a:r>
            <a:r>
              <a:rPr lang="en-US" baseline="0" dirty="0" err="1"/>
              <a:t>hình</a:t>
            </a:r>
            <a:r>
              <a:rPr lang="en-US" baseline="0" dirty="0"/>
              <a:t> ở </a:t>
            </a:r>
            <a:r>
              <a:rPr lang="en-US" baseline="0" dirty="0" err="1"/>
              <a:t>bên</a:t>
            </a:r>
            <a:r>
              <a:rPr lang="en-US" baseline="0" dirty="0"/>
              <a:t> </a:t>
            </a:r>
            <a:r>
              <a:rPr lang="en-US" baseline="0" dirty="0" err="1"/>
              <a:t>phải</a:t>
            </a:r>
            <a:endParaRPr lang="en-US" dirty="0"/>
          </a:p>
        </p:txBody>
      </p:sp>
      <p:sp>
        <p:nvSpPr>
          <p:cNvPr id="4" name="Slide Number Placeholder 3"/>
          <p:cNvSpPr>
            <a:spLocks noGrp="1"/>
          </p:cNvSpPr>
          <p:nvPr>
            <p:ph type="sldNum" sz="quarter" idx="5"/>
          </p:nvPr>
        </p:nvSpPr>
        <p:spPr/>
        <p:txBody>
          <a:bodyPr/>
          <a:lstStyle/>
          <a:p>
            <a:fld id="{7BFAD980-00CE-6F4A-9FB7-7675EBEEB89E}" type="slidenum">
              <a:rPr lang="x-none" smtClean="0"/>
              <a:t>8</a:t>
            </a:fld>
            <a:endParaRPr lang="x-none"/>
          </a:p>
        </p:txBody>
      </p:sp>
    </p:spTree>
    <p:extLst>
      <p:ext uri="{BB962C8B-B14F-4D97-AF65-F5344CB8AC3E}">
        <p14:creationId xmlns:p14="http://schemas.microsoft.com/office/powerpoint/2010/main" val="2515549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0" y="1538287"/>
            <a:ext cx="6858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143000" y="4313238"/>
            <a:ext cx="6858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A32912A4-9E1F-1F44-A8D0-DA01C81CCFBA}" type="datetime1">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852976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9B4C0E-FFB1-6649-8D60-78D4DD29F73F}" type="datetime1">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386933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60B70B-5E79-0A4E-B2B6-E7938D2293BD}" type="datetime1">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84969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F8EC26-A8A7-6047-AB54-160A4FEDBA21}" type="datetime1">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9833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D4A793-C64A-7948-B02C-2C7543584284}" type="datetime1">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29124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AB077F-6D18-294D-988B-5680A0D16A25}" type="datetime1">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7302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41B7A0-7D9C-B146-8606-2976AC002628}" type="datetime1">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3116667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811EE6-EC0F-F340-AA65-BFDB52262528}" type="datetime1">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79338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5B2141-8AC4-BB4D-9E00-5FEA7E50F338}" type="datetime1">
              <a:rPr lang="en-US" smtClean="0"/>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18122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B90968-45FE-9D40-94A6-1ED59B3F5123}" type="datetime1">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172089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5E8A848-E394-C146-BD81-6E4C5B9DC3FC}" type="datetime1">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2EBBDA-6239-48A4-BF42-145536EAE284}" type="slidenum">
              <a:rPr lang="en-US" smtClean="0"/>
              <a:t>‹#›</a:t>
            </a:fld>
            <a:endParaRPr lang="en-US"/>
          </a:p>
        </p:txBody>
      </p:sp>
    </p:spTree>
    <p:extLst>
      <p:ext uri="{BB962C8B-B14F-4D97-AF65-F5344CB8AC3E}">
        <p14:creationId xmlns:p14="http://schemas.microsoft.com/office/powerpoint/2010/main" val="2984244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8950" y="-87315"/>
            <a:ext cx="80264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88950" y="1346200"/>
            <a:ext cx="8026400" cy="490219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17F4F56-9A71-964B-B730-E86021198D97}" type="datetime1">
              <a:rPr lang="en-US" smtClean="0"/>
              <a:t>1/25/2021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2EBBDA-6239-48A4-BF42-145536EAE284}" type="slidenum">
              <a:rPr lang="en-US" smtClean="0"/>
              <a:t>‹#›</a:t>
            </a:fld>
            <a:endParaRPr lang="en-US"/>
          </a:p>
        </p:txBody>
      </p:sp>
    </p:spTree>
    <p:extLst>
      <p:ext uri="{BB962C8B-B14F-4D97-AF65-F5344CB8AC3E}">
        <p14:creationId xmlns:p14="http://schemas.microsoft.com/office/powerpoint/2010/main" val="5178575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9687" y="1546379"/>
            <a:ext cx="7264625" cy="2387600"/>
          </a:xfrm>
        </p:spPr>
        <p:txBody>
          <a:bodyPr>
            <a:normAutofit/>
          </a:bodyPr>
          <a:lstStyle/>
          <a:p>
            <a:r>
              <a:rPr lang="en-US" sz="4500" dirty="0">
                <a:solidFill>
                  <a:schemeClr val="tx1"/>
                </a:solidFill>
                <a:latin typeface="Arial" panose="020B0604020202020204" pitchFamily="34" charset="0"/>
                <a:ea typeface="Arial Unicode MS" panose="020B0604020202020204" pitchFamily="34" charset="-128"/>
                <a:cs typeface="Arial" panose="020B0604020202020204" pitchFamily="34" charset="0"/>
              </a:rPr>
              <a:t>ĐỒ ÁN TỐT NGHIỆP</a:t>
            </a:r>
            <a:br>
              <a:rPr lang="en-US" sz="3600" dirty="0">
                <a:solidFill>
                  <a:schemeClr val="tx1"/>
                </a:solidFill>
                <a:latin typeface="Arial" panose="020B0604020202020204" pitchFamily="34" charset="0"/>
                <a:ea typeface="Arial Unicode MS" panose="020B0604020202020204" pitchFamily="34" charset="-128"/>
                <a:cs typeface="Arial" panose="020B0604020202020204" pitchFamily="34" charset="0"/>
              </a:rPr>
            </a:br>
            <a:br>
              <a:rPr lang="en-US" sz="3600" dirty="0">
                <a:solidFill>
                  <a:schemeClr val="tx1"/>
                </a:solidFill>
                <a:latin typeface="Arial" panose="020B0604020202020204" pitchFamily="34" charset="0"/>
                <a:ea typeface="Arial Unicode MS" panose="020B0604020202020204" pitchFamily="34" charset="-128"/>
                <a:cs typeface="Arial" panose="020B0604020202020204" pitchFamily="34" charset="0"/>
              </a:rPr>
            </a:b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Phát</a:t>
            </a:r>
            <a: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hiện</a:t>
            </a:r>
            <a: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và</a:t>
            </a:r>
            <a: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nhận</a:t>
            </a:r>
            <a: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diện</a:t>
            </a:r>
            <a: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thông</a:t>
            </a:r>
            <a: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t> tin </a:t>
            </a:r>
            <a:b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b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trong</a:t>
            </a:r>
            <a: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thẻ</a:t>
            </a:r>
            <a: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Căn</a:t>
            </a:r>
            <a: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cước</a:t>
            </a:r>
            <a: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công</a:t>
            </a:r>
            <a:r>
              <a:rPr lang="en-US" sz="3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dân</a:t>
            </a:r>
            <a:endParaRPr lang="en-US" sz="36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3" name="Subtitle 2"/>
          <p:cNvSpPr>
            <a:spLocks noGrp="1"/>
          </p:cNvSpPr>
          <p:nvPr>
            <p:ph type="subTitle" idx="1"/>
          </p:nvPr>
        </p:nvSpPr>
        <p:spPr>
          <a:xfrm>
            <a:off x="1646728" y="4827287"/>
            <a:ext cx="7040072" cy="796677"/>
          </a:xfrm>
        </p:spPr>
        <p:txBody>
          <a:bodyPr>
            <a:normAutofit/>
          </a:bodyPr>
          <a:lstStyle/>
          <a:p>
            <a:pPr algn="l">
              <a:lnSpc>
                <a:spcPct val="80000"/>
              </a:lnSpc>
            </a:pPr>
            <a:r>
              <a:rPr lang="en-US" sz="2000" dirty="0" err="1">
                <a:latin typeface="Arial" panose="020B0604020202020204" pitchFamily="34" charset="0"/>
                <a:ea typeface="Arial Unicode MS" panose="020B0604020202020204" pitchFamily="34" charset="-128"/>
                <a:cs typeface="Arial" panose="020B0604020202020204" pitchFamily="34" charset="0"/>
              </a:rPr>
              <a:t>Sinh</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viên</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thực</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hiện</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b="1" dirty="0" err="1">
                <a:latin typeface="Arial" panose="020B0604020202020204" pitchFamily="34" charset="0"/>
                <a:ea typeface="Arial Unicode MS" panose="020B0604020202020204" pitchFamily="34" charset="-128"/>
                <a:cs typeface="Arial" panose="020B0604020202020204" pitchFamily="34" charset="0"/>
              </a:rPr>
              <a:t>Nguyễn</a:t>
            </a:r>
            <a:r>
              <a:rPr lang="en-US" sz="2000" b="1" dirty="0">
                <a:latin typeface="Arial" panose="020B0604020202020204" pitchFamily="34" charset="0"/>
                <a:ea typeface="Arial Unicode MS" panose="020B0604020202020204" pitchFamily="34" charset="-128"/>
                <a:cs typeface="Arial" panose="020B0604020202020204" pitchFamily="34" charset="0"/>
              </a:rPr>
              <a:t> </a:t>
            </a:r>
            <a:r>
              <a:rPr lang="en-US" sz="2000" b="1" dirty="0" err="1">
                <a:latin typeface="Arial" panose="020B0604020202020204" pitchFamily="34" charset="0"/>
                <a:ea typeface="Arial Unicode MS" panose="020B0604020202020204" pitchFamily="34" charset="-128"/>
                <a:cs typeface="Arial" panose="020B0604020202020204" pitchFamily="34" charset="0"/>
              </a:rPr>
              <a:t>Ngọc</a:t>
            </a:r>
            <a:r>
              <a:rPr lang="en-US" sz="2000" b="1" dirty="0">
                <a:latin typeface="Arial" panose="020B0604020202020204" pitchFamily="34" charset="0"/>
                <a:ea typeface="Arial Unicode MS" panose="020B0604020202020204" pitchFamily="34" charset="-128"/>
                <a:cs typeface="Arial" panose="020B0604020202020204" pitchFamily="34" charset="0"/>
              </a:rPr>
              <a:t> </a:t>
            </a:r>
            <a:r>
              <a:rPr lang="en-US" sz="2000" b="1" dirty="0" err="1">
                <a:latin typeface="Arial" panose="020B0604020202020204" pitchFamily="34" charset="0"/>
                <a:ea typeface="Arial Unicode MS" panose="020B0604020202020204" pitchFamily="34" charset="-128"/>
                <a:cs typeface="Arial" panose="020B0604020202020204" pitchFamily="34" charset="0"/>
              </a:rPr>
              <a:t>Bình</a:t>
            </a:r>
            <a:endParaRPr lang="en-US" sz="2000" dirty="0">
              <a:latin typeface="Arial" panose="020B0604020202020204" pitchFamily="34" charset="0"/>
              <a:ea typeface="Arial Unicode MS" panose="020B0604020202020204" pitchFamily="34" charset="-128"/>
              <a:cs typeface="Arial" panose="020B0604020202020204" pitchFamily="34" charset="0"/>
            </a:endParaRPr>
          </a:p>
          <a:p>
            <a:pPr algn="l">
              <a:lnSpc>
                <a:spcPct val="80000"/>
              </a:lnSpc>
            </a:pPr>
            <a:r>
              <a:rPr lang="en-US" sz="2000" dirty="0" err="1">
                <a:latin typeface="Arial" panose="020B0604020202020204" pitchFamily="34" charset="0"/>
                <a:ea typeface="Arial Unicode MS" panose="020B0604020202020204" pitchFamily="34" charset="-128"/>
                <a:cs typeface="Arial" panose="020B0604020202020204" pitchFamily="34" charset="0"/>
              </a:rPr>
              <a:t>Giảng</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viên</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hướng</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dẫn</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b="1" dirty="0">
                <a:latin typeface="Arial" panose="020B0604020202020204" pitchFamily="34" charset="0"/>
                <a:ea typeface="Arial Unicode MS" panose="020B0604020202020204" pitchFamily="34" charset="-128"/>
                <a:cs typeface="Arial" panose="020B0604020202020204" pitchFamily="34" charset="0"/>
              </a:rPr>
              <a:t>PGS. TS. </a:t>
            </a:r>
            <a:r>
              <a:rPr lang="en-US" sz="2000" b="1" dirty="0" err="1">
                <a:latin typeface="Arial" panose="020B0604020202020204" pitchFamily="34" charset="0"/>
                <a:ea typeface="Arial Unicode MS" panose="020B0604020202020204" pitchFamily="34" charset="-128"/>
                <a:cs typeface="Arial" panose="020B0604020202020204" pitchFamily="34" charset="0"/>
              </a:rPr>
              <a:t>Lã</a:t>
            </a:r>
            <a:r>
              <a:rPr lang="en-US" sz="2000" b="1" dirty="0">
                <a:latin typeface="Arial" panose="020B0604020202020204" pitchFamily="34" charset="0"/>
                <a:ea typeface="Arial Unicode MS" panose="020B0604020202020204" pitchFamily="34" charset="-128"/>
                <a:cs typeface="Arial" panose="020B0604020202020204" pitchFamily="34" charset="0"/>
              </a:rPr>
              <a:t> </a:t>
            </a:r>
            <a:r>
              <a:rPr lang="en-US" sz="2000" b="1" dirty="0" err="1">
                <a:latin typeface="Arial" panose="020B0604020202020204" pitchFamily="34" charset="0"/>
                <a:ea typeface="Arial Unicode MS" panose="020B0604020202020204" pitchFamily="34" charset="-128"/>
                <a:cs typeface="Arial" panose="020B0604020202020204" pitchFamily="34" charset="0"/>
              </a:rPr>
              <a:t>Thế</a:t>
            </a:r>
            <a:r>
              <a:rPr lang="en-US" sz="2000" b="1" dirty="0">
                <a:latin typeface="Arial" panose="020B0604020202020204" pitchFamily="34" charset="0"/>
                <a:ea typeface="Arial Unicode MS" panose="020B0604020202020204" pitchFamily="34" charset="-128"/>
                <a:cs typeface="Arial" panose="020B0604020202020204" pitchFamily="34" charset="0"/>
              </a:rPr>
              <a:t> </a:t>
            </a:r>
            <a:r>
              <a:rPr lang="en-US" sz="2000" b="1" dirty="0" err="1">
                <a:latin typeface="Arial" panose="020B0604020202020204" pitchFamily="34" charset="0"/>
                <a:ea typeface="Arial Unicode MS" panose="020B0604020202020204" pitchFamily="34" charset="-128"/>
                <a:cs typeface="Arial" panose="020B0604020202020204" pitchFamily="34" charset="0"/>
              </a:rPr>
              <a:t>Vinh</a:t>
            </a:r>
            <a:endParaRPr lang="en-US" sz="2000" b="1" dirty="0">
              <a:latin typeface="Arial" panose="020B0604020202020204" pitchFamily="34" charset="0"/>
              <a:ea typeface="Arial Unicode MS" panose="020B0604020202020204" pitchFamily="34" charset="-128"/>
              <a:cs typeface="Arial" panose="020B0604020202020204" pitchFamily="34" charset="0"/>
            </a:endParaRPr>
          </a:p>
        </p:txBody>
      </p:sp>
    </p:spTree>
    <p:extLst>
      <p:ext uri="{BB962C8B-B14F-4D97-AF65-F5344CB8AC3E}">
        <p14:creationId xmlns:p14="http://schemas.microsoft.com/office/powerpoint/2010/main" val="3479039604"/>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3.1 - Cropper</a:t>
            </a:r>
          </a:p>
        </p:txBody>
      </p:sp>
      <p:sp>
        <p:nvSpPr>
          <p:cNvPr id="4" name="Slide Number Placeholder 3">
            <a:extLst>
              <a:ext uri="{FF2B5EF4-FFF2-40B4-BE49-F238E27FC236}">
                <a16:creationId xmlns:a16="http://schemas.microsoft.com/office/drawing/2014/main" id="{C20A9232-F81F-CF4B-8048-5E296EF2EE13}"/>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9</a:t>
            </a:fld>
            <a:endParaRPr lang="en-US">
              <a:latin typeface="Arial" panose="020B0604020202020204" pitchFamily="34" charset="0"/>
              <a:ea typeface="Arial Unicode MS" panose="020B0604020202020204" pitchFamily="34" charset="-128"/>
              <a:cs typeface="Arial" panose="020B06040202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293" y="2527780"/>
            <a:ext cx="5685714" cy="3828571"/>
          </a:xfrm>
          <a:prstGeom prst="rect">
            <a:avLst/>
          </a:prstGeom>
        </p:spPr>
      </p:pic>
      <p:sp>
        <p:nvSpPr>
          <p:cNvPr id="13" name="Content Placeholder 2"/>
          <p:cNvSpPr>
            <a:spLocks noGrp="1"/>
          </p:cNvSpPr>
          <p:nvPr>
            <p:ph idx="1"/>
          </p:nvPr>
        </p:nvSpPr>
        <p:spPr>
          <a:xfrm>
            <a:off x="488950" y="1301624"/>
            <a:ext cx="8449907" cy="1226156"/>
          </a:xfrm>
        </p:spPr>
        <p:txBody>
          <a:bodyPr>
            <a:noAutofit/>
          </a:bodyPr>
          <a:lstStyle/>
          <a:p>
            <a:pPr marL="0" indent="0" algn="just">
              <a:lnSpc>
                <a:spcPct val="100000"/>
              </a:lnSpc>
              <a:buNone/>
            </a:pP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Quá</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trình</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gán</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nhãn</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với</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đối</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tượng</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là</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các</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góc</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của</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thẻ</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a:t>
            </a:r>
          </a:p>
          <a:p>
            <a:pPr marL="0" indent="0" algn="just">
              <a:lnSpc>
                <a:spcPct val="100000"/>
              </a:lnSpc>
              <a:buNone/>
            </a:pP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Sử</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dụng</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công</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cụ</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LabelImg</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để</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khoanh</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vùng</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và</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gán</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nhãn</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cho</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đối</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tượng</a:t>
            </a: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p>
          <a:p>
            <a:pPr marL="0" indent="0" algn="just">
              <a:lnSpc>
                <a:spcPct val="100000"/>
              </a:lnSpc>
              <a:buNone/>
            </a:pP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p>
        </p:txBody>
      </p:sp>
    </p:spTree>
    <p:extLst>
      <p:ext uri="{BB962C8B-B14F-4D97-AF65-F5344CB8AC3E}">
        <p14:creationId xmlns:p14="http://schemas.microsoft.com/office/powerpoint/2010/main" val="45650137"/>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3.1 - Cropper</a:t>
            </a:r>
            <a:endParaRPr lang="en-US" dirty="0"/>
          </a:p>
        </p:txBody>
      </p:sp>
      <p:sp>
        <p:nvSpPr>
          <p:cNvPr id="4" name="Slide Number Placeholder 3"/>
          <p:cNvSpPr>
            <a:spLocks noGrp="1"/>
          </p:cNvSpPr>
          <p:nvPr>
            <p:ph type="sldNum" sz="quarter" idx="12"/>
          </p:nvPr>
        </p:nvSpPr>
        <p:spPr/>
        <p:txBody>
          <a:bodyPr/>
          <a:lstStyle/>
          <a:p>
            <a:fld id="{A02EBBDA-6239-48A4-BF42-145536EAE284}" type="slidenum">
              <a:rPr lang="en-US" smtClean="0"/>
              <a:t>10</a:t>
            </a:fld>
            <a:endParaRPr lang="en-US"/>
          </a:p>
        </p:txBody>
      </p:sp>
      <p:pic>
        <p:nvPicPr>
          <p:cNvPr id="5" name="Content Placeholder 4"/>
          <p:cNvPicPr>
            <a:picLocks noGrp="1"/>
          </p:cNvPicPr>
          <p:nvPr>
            <p:ph idx="1"/>
          </p:nvPr>
        </p:nvPicPr>
        <p:blipFill>
          <a:blip r:embed="rId3"/>
          <a:stretch>
            <a:fillRect/>
          </a:stretch>
        </p:blipFill>
        <p:spPr>
          <a:xfrm>
            <a:off x="960393" y="2011783"/>
            <a:ext cx="8015658" cy="4902200"/>
          </a:xfrm>
          <a:prstGeom prst="rect">
            <a:avLst/>
          </a:prstGeom>
        </p:spPr>
      </p:pic>
      <p:sp>
        <p:nvSpPr>
          <p:cNvPr id="6" name="Rectangle 5"/>
          <p:cNvSpPr/>
          <p:nvPr/>
        </p:nvSpPr>
        <p:spPr>
          <a:xfrm>
            <a:off x="600916" y="928101"/>
            <a:ext cx="3098312" cy="188194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900" b="1" dirty="0" err="1">
                <a:solidFill>
                  <a:schemeClr val="tx1"/>
                </a:solidFill>
                <a:latin typeface="Arial" panose="020B0604020202020204" pitchFamily="34" charset="0"/>
                <a:cs typeface="Arial" panose="020B0604020202020204" pitchFamily="34" charset="0"/>
              </a:rPr>
              <a:t>Đa</a:t>
            </a:r>
            <a:r>
              <a:rPr lang="en-US" sz="1900" b="1" dirty="0">
                <a:solidFill>
                  <a:schemeClr val="tx1"/>
                </a:solidFill>
                <a:latin typeface="Arial" panose="020B0604020202020204" pitchFamily="34" charset="0"/>
                <a:cs typeface="Arial" panose="020B0604020202020204" pitchFamily="34" charset="0"/>
              </a:rPr>
              <a:t> </a:t>
            </a:r>
            <a:r>
              <a:rPr lang="en-US" sz="1900" b="1" dirty="0" err="1">
                <a:solidFill>
                  <a:schemeClr val="tx1"/>
                </a:solidFill>
                <a:latin typeface="Arial" panose="020B0604020202020204" pitchFamily="34" charset="0"/>
                <a:cs typeface="Arial" panose="020B0604020202020204" pitchFamily="34" charset="0"/>
              </a:rPr>
              <a:t>dạng</a:t>
            </a:r>
            <a:r>
              <a:rPr lang="en-US" sz="1900" b="1" dirty="0">
                <a:solidFill>
                  <a:schemeClr val="tx1"/>
                </a:solidFill>
                <a:latin typeface="Arial" panose="020B0604020202020204" pitchFamily="34" charset="0"/>
                <a:cs typeface="Arial" panose="020B0604020202020204" pitchFamily="34" charset="0"/>
              </a:rPr>
              <a:t> </a:t>
            </a:r>
            <a:r>
              <a:rPr lang="en-US" sz="1900" b="1" dirty="0" err="1">
                <a:solidFill>
                  <a:schemeClr val="tx1"/>
                </a:solidFill>
                <a:latin typeface="Arial" panose="020B0604020202020204" pitchFamily="34" charset="0"/>
                <a:cs typeface="Arial" panose="020B0604020202020204" pitchFamily="34" charset="0"/>
              </a:rPr>
              <a:t>dữ</a:t>
            </a:r>
            <a:r>
              <a:rPr lang="en-US" sz="1900" b="1" dirty="0">
                <a:solidFill>
                  <a:schemeClr val="tx1"/>
                </a:solidFill>
                <a:latin typeface="Arial" panose="020B0604020202020204" pitchFamily="34" charset="0"/>
                <a:cs typeface="Arial" panose="020B0604020202020204" pitchFamily="34" charset="0"/>
              </a:rPr>
              <a:t> </a:t>
            </a:r>
            <a:r>
              <a:rPr lang="en-US" sz="1900" b="1" dirty="0" err="1">
                <a:solidFill>
                  <a:schemeClr val="tx1"/>
                </a:solidFill>
                <a:latin typeface="Arial" panose="020B0604020202020204" pitchFamily="34" charset="0"/>
                <a:cs typeface="Arial" panose="020B0604020202020204" pitchFamily="34" charset="0"/>
              </a:rPr>
              <a:t>liệu</a:t>
            </a:r>
            <a:r>
              <a:rPr lang="en-US" sz="1900" dirty="0">
                <a:solidFill>
                  <a:schemeClr val="tx1"/>
                </a:solidFill>
                <a:latin typeface="Arial" panose="020B0604020202020204" pitchFamily="34" charset="0"/>
                <a:cs typeface="Arial" panose="020B0604020202020204" pitchFamily="34" charset="0"/>
              </a:rPr>
              <a:t>:</a:t>
            </a:r>
          </a:p>
          <a:p>
            <a:pPr marL="342900" indent="-342900">
              <a:spcBef>
                <a:spcPts val="600"/>
              </a:spcBef>
              <a:buFont typeface="Arial" panose="020B0604020202020204" pitchFamily="34" charset="0"/>
              <a:buChar char="•"/>
            </a:pPr>
            <a:r>
              <a:rPr lang="en-US" sz="1900" dirty="0" err="1">
                <a:solidFill>
                  <a:schemeClr val="tx1"/>
                </a:solidFill>
                <a:latin typeface="Arial" panose="020B0604020202020204" pitchFamily="34" charset="0"/>
                <a:cs typeface="Arial" panose="020B0604020202020204" pitchFamily="34" charset="0"/>
              </a:rPr>
              <a:t>Tăng</a:t>
            </a:r>
            <a:r>
              <a:rPr lang="en-US" sz="1900" dirty="0">
                <a:solidFill>
                  <a:schemeClr val="tx1"/>
                </a:solidFill>
                <a:latin typeface="Arial" panose="020B0604020202020204" pitchFamily="34" charset="0"/>
                <a:cs typeface="Arial" panose="020B0604020202020204" pitchFamily="34" charset="0"/>
              </a:rPr>
              <a:t> </a:t>
            </a:r>
            <a:r>
              <a:rPr lang="en-US" sz="1900" dirty="0" err="1">
                <a:solidFill>
                  <a:schemeClr val="tx1"/>
                </a:solidFill>
                <a:latin typeface="Arial" panose="020B0604020202020204" pitchFamily="34" charset="0"/>
                <a:cs typeface="Arial" panose="020B0604020202020204" pitchFamily="34" charset="0"/>
              </a:rPr>
              <a:t>giảm</a:t>
            </a:r>
            <a:r>
              <a:rPr lang="en-US" sz="1900" dirty="0">
                <a:solidFill>
                  <a:schemeClr val="tx1"/>
                </a:solidFill>
                <a:latin typeface="Arial" panose="020B0604020202020204" pitchFamily="34" charset="0"/>
                <a:cs typeface="Arial" panose="020B0604020202020204" pitchFamily="34" charset="0"/>
              </a:rPr>
              <a:t> </a:t>
            </a:r>
            <a:r>
              <a:rPr lang="en-US" sz="1900" dirty="0" err="1">
                <a:solidFill>
                  <a:schemeClr val="tx1"/>
                </a:solidFill>
                <a:latin typeface="Arial" panose="020B0604020202020204" pitchFamily="34" charset="0"/>
                <a:cs typeface="Arial" panose="020B0604020202020204" pitchFamily="34" charset="0"/>
              </a:rPr>
              <a:t>độ</a:t>
            </a:r>
            <a:r>
              <a:rPr lang="en-US" sz="1900" dirty="0">
                <a:solidFill>
                  <a:schemeClr val="tx1"/>
                </a:solidFill>
                <a:latin typeface="Arial" panose="020B0604020202020204" pitchFamily="34" charset="0"/>
                <a:cs typeface="Arial" panose="020B0604020202020204" pitchFamily="34" charset="0"/>
              </a:rPr>
              <a:t> </a:t>
            </a:r>
            <a:r>
              <a:rPr lang="en-US" sz="1900" dirty="0" err="1">
                <a:solidFill>
                  <a:schemeClr val="tx1"/>
                </a:solidFill>
                <a:latin typeface="Arial" panose="020B0604020202020204" pitchFamily="34" charset="0"/>
                <a:cs typeface="Arial" panose="020B0604020202020204" pitchFamily="34" charset="0"/>
              </a:rPr>
              <a:t>sáng</a:t>
            </a:r>
            <a:r>
              <a:rPr lang="en-US" sz="1900" dirty="0">
                <a:solidFill>
                  <a:schemeClr val="tx1"/>
                </a:solidFill>
                <a:latin typeface="Arial" panose="020B0604020202020204" pitchFamily="34" charset="0"/>
                <a:cs typeface="Arial" panose="020B0604020202020204" pitchFamily="34" charset="0"/>
              </a:rPr>
              <a:t> </a:t>
            </a:r>
          </a:p>
          <a:p>
            <a:pPr marL="342900" indent="-342900">
              <a:spcBef>
                <a:spcPts val="600"/>
              </a:spcBef>
              <a:buFont typeface="Arial" panose="020B0604020202020204" pitchFamily="34" charset="0"/>
              <a:buChar char="•"/>
            </a:pPr>
            <a:r>
              <a:rPr lang="en-US" sz="1900" dirty="0" err="1">
                <a:solidFill>
                  <a:schemeClr val="tx1"/>
                </a:solidFill>
                <a:latin typeface="Arial" panose="020B0604020202020204" pitchFamily="34" charset="0"/>
                <a:cs typeface="Arial" panose="020B0604020202020204" pitchFamily="34" charset="0"/>
              </a:rPr>
              <a:t>Xoay</a:t>
            </a:r>
            <a:r>
              <a:rPr lang="en-US" sz="1900" dirty="0">
                <a:solidFill>
                  <a:schemeClr val="tx1"/>
                </a:solidFill>
                <a:latin typeface="Arial" panose="020B0604020202020204" pitchFamily="34" charset="0"/>
                <a:cs typeface="Arial" panose="020B0604020202020204" pitchFamily="34" charset="0"/>
              </a:rPr>
              <a:t> </a:t>
            </a:r>
            <a:r>
              <a:rPr lang="en-US" sz="1900" dirty="0" err="1">
                <a:solidFill>
                  <a:schemeClr val="tx1"/>
                </a:solidFill>
                <a:latin typeface="Arial" panose="020B0604020202020204" pitchFamily="34" charset="0"/>
                <a:cs typeface="Arial" panose="020B0604020202020204" pitchFamily="34" charset="0"/>
              </a:rPr>
              <a:t>ngẫu</a:t>
            </a:r>
            <a:r>
              <a:rPr lang="en-US" sz="1900" dirty="0">
                <a:solidFill>
                  <a:schemeClr val="tx1"/>
                </a:solidFill>
                <a:latin typeface="Arial" panose="020B0604020202020204" pitchFamily="34" charset="0"/>
                <a:cs typeface="Arial" panose="020B0604020202020204" pitchFamily="34" charset="0"/>
              </a:rPr>
              <a:t> </a:t>
            </a:r>
            <a:r>
              <a:rPr lang="en-US" sz="1900" dirty="0" err="1">
                <a:solidFill>
                  <a:schemeClr val="tx1"/>
                </a:solidFill>
                <a:latin typeface="Arial" panose="020B0604020202020204" pitchFamily="34" charset="0"/>
                <a:cs typeface="Arial" panose="020B0604020202020204" pitchFamily="34" charset="0"/>
              </a:rPr>
              <a:t>nhiên</a:t>
            </a:r>
            <a:endParaRPr lang="en-US" sz="1900" dirty="0">
              <a:solidFill>
                <a:schemeClr val="tx1"/>
              </a:solidFill>
              <a:latin typeface="Arial" panose="020B0604020202020204" pitchFamily="34" charset="0"/>
              <a:cs typeface="Arial" panose="020B0604020202020204" pitchFamily="34" charset="0"/>
            </a:endParaRPr>
          </a:p>
          <a:p>
            <a:pPr marL="342900" indent="-342900">
              <a:spcBef>
                <a:spcPts val="600"/>
              </a:spcBef>
              <a:buFont typeface="Arial" panose="020B0604020202020204" pitchFamily="34" charset="0"/>
              <a:buChar char="•"/>
            </a:pPr>
            <a:r>
              <a:rPr lang="en-US" sz="1900" dirty="0" err="1">
                <a:solidFill>
                  <a:schemeClr val="tx1"/>
                </a:solidFill>
                <a:latin typeface="Arial" panose="020B0604020202020204" pitchFamily="34" charset="0"/>
                <a:cs typeface="Arial" panose="020B0604020202020204" pitchFamily="34" charset="0"/>
              </a:rPr>
              <a:t>Cắt</a:t>
            </a:r>
            <a:r>
              <a:rPr lang="en-US" sz="1900" dirty="0">
                <a:solidFill>
                  <a:schemeClr val="tx1"/>
                </a:solidFill>
                <a:latin typeface="Arial" panose="020B0604020202020204" pitchFamily="34" charset="0"/>
                <a:cs typeface="Arial" panose="020B0604020202020204" pitchFamily="34" charset="0"/>
              </a:rPr>
              <a:t> </a:t>
            </a:r>
            <a:r>
              <a:rPr lang="en-US" sz="1900" dirty="0" err="1">
                <a:solidFill>
                  <a:schemeClr val="tx1"/>
                </a:solidFill>
                <a:latin typeface="Arial" panose="020B0604020202020204" pitchFamily="34" charset="0"/>
                <a:cs typeface="Arial" panose="020B0604020202020204" pitchFamily="34" charset="0"/>
              </a:rPr>
              <a:t>ngẫu</a:t>
            </a:r>
            <a:r>
              <a:rPr lang="en-US" sz="1900" dirty="0">
                <a:solidFill>
                  <a:schemeClr val="tx1"/>
                </a:solidFill>
                <a:latin typeface="Arial" panose="020B0604020202020204" pitchFamily="34" charset="0"/>
                <a:cs typeface="Arial" panose="020B0604020202020204" pitchFamily="34" charset="0"/>
              </a:rPr>
              <a:t> </a:t>
            </a:r>
            <a:r>
              <a:rPr lang="en-US" sz="1900" dirty="0" err="1">
                <a:solidFill>
                  <a:schemeClr val="tx1"/>
                </a:solidFill>
                <a:latin typeface="Arial" panose="020B0604020202020204" pitchFamily="34" charset="0"/>
                <a:cs typeface="Arial" panose="020B0604020202020204" pitchFamily="34" charset="0"/>
              </a:rPr>
              <a:t>nhiêu</a:t>
            </a:r>
            <a:endParaRPr lang="en-US" sz="1900" dirty="0">
              <a:solidFill>
                <a:schemeClr val="tx1"/>
              </a:solidFill>
              <a:latin typeface="Arial" panose="020B0604020202020204" pitchFamily="34" charset="0"/>
              <a:cs typeface="Arial" panose="020B0604020202020204" pitchFamily="34" charset="0"/>
            </a:endParaRPr>
          </a:p>
          <a:p>
            <a:pPr marL="342900" indent="-342900">
              <a:spcBef>
                <a:spcPts val="600"/>
              </a:spcBef>
              <a:buFont typeface="Arial" panose="020B0604020202020204" pitchFamily="34" charset="0"/>
              <a:buChar char="•"/>
            </a:pPr>
            <a:r>
              <a:rPr lang="en-US" sz="1900" dirty="0" err="1">
                <a:solidFill>
                  <a:schemeClr val="tx1"/>
                </a:solidFill>
                <a:latin typeface="Arial" panose="020B0604020202020204" pitchFamily="34" charset="0"/>
                <a:cs typeface="Arial" panose="020B0604020202020204" pitchFamily="34" charset="0"/>
              </a:rPr>
              <a:t>Làm</a:t>
            </a:r>
            <a:r>
              <a:rPr lang="en-US" sz="1900" dirty="0">
                <a:solidFill>
                  <a:schemeClr val="tx1"/>
                </a:solidFill>
                <a:latin typeface="Arial" panose="020B0604020202020204" pitchFamily="34" charset="0"/>
                <a:cs typeface="Arial" panose="020B0604020202020204" pitchFamily="34" charset="0"/>
              </a:rPr>
              <a:t> </a:t>
            </a:r>
            <a:r>
              <a:rPr lang="en-US" sz="1900" dirty="0" err="1">
                <a:solidFill>
                  <a:schemeClr val="tx1"/>
                </a:solidFill>
                <a:latin typeface="Arial" panose="020B0604020202020204" pitchFamily="34" charset="0"/>
                <a:cs typeface="Arial" panose="020B0604020202020204" pitchFamily="34" charset="0"/>
              </a:rPr>
              <a:t>mờ</a:t>
            </a:r>
            <a:r>
              <a:rPr lang="en-US" sz="1900" dirty="0">
                <a:solidFill>
                  <a:schemeClr val="tx1"/>
                </a:solidFill>
                <a:latin typeface="Arial" panose="020B0604020202020204" pitchFamily="34" charset="0"/>
                <a:cs typeface="Arial" panose="020B0604020202020204" pitchFamily="34" charset="0"/>
              </a:rPr>
              <a:t>, </a:t>
            </a:r>
            <a:r>
              <a:rPr lang="en-US" sz="1900" dirty="0" err="1">
                <a:solidFill>
                  <a:schemeClr val="tx1"/>
                </a:solidFill>
                <a:latin typeface="Arial" panose="020B0604020202020204" pitchFamily="34" charset="0"/>
                <a:cs typeface="Arial" panose="020B0604020202020204" pitchFamily="34" charset="0"/>
              </a:rPr>
              <a:t>làm</a:t>
            </a:r>
            <a:r>
              <a:rPr lang="en-US" sz="1900" dirty="0">
                <a:solidFill>
                  <a:schemeClr val="tx1"/>
                </a:solidFill>
                <a:latin typeface="Arial" panose="020B0604020202020204" pitchFamily="34" charset="0"/>
                <a:cs typeface="Arial" panose="020B0604020202020204" pitchFamily="34" charset="0"/>
              </a:rPr>
              <a:t> </a:t>
            </a:r>
            <a:r>
              <a:rPr lang="en-US" sz="1900" dirty="0" err="1">
                <a:solidFill>
                  <a:schemeClr val="tx1"/>
                </a:solidFill>
                <a:latin typeface="Arial" panose="020B0604020202020204" pitchFamily="34" charset="0"/>
                <a:cs typeface="Arial" panose="020B0604020202020204" pitchFamily="34" charset="0"/>
              </a:rPr>
              <a:t>sắc</a:t>
            </a:r>
            <a:r>
              <a:rPr lang="en-US" sz="1900" dirty="0">
                <a:solidFill>
                  <a:schemeClr val="tx1"/>
                </a:solidFill>
                <a:latin typeface="Arial" panose="020B0604020202020204" pitchFamily="34" charset="0"/>
                <a:cs typeface="Arial" panose="020B0604020202020204" pitchFamily="34" charset="0"/>
              </a:rPr>
              <a:t> </a:t>
            </a:r>
            <a:r>
              <a:rPr lang="en-US" sz="1900" dirty="0" err="1">
                <a:solidFill>
                  <a:schemeClr val="tx1"/>
                </a:solidFill>
                <a:latin typeface="Arial" panose="020B0604020202020204" pitchFamily="34" charset="0"/>
                <a:cs typeface="Arial" panose="020B0604020202020204" pitchFamily="34" charset="0"/>
              </a:rPr>
              <a:t>nét</a:t>
            </a:r>
            <a:endParaRPr lang="en-US" sz="1900" dirty="0">
              <a:solidFill>
                <a:schemeClr val="tx1"/>
              </a:solidFill>
              <a:latin typeface="Arial" panose="020B0604020202020204" pitchFamily="34" charset="0"/>
              <a:cs typeface="Arial" panose="020B0604020202020204" pitchFamily="34" charset="0"/>
            </a:endParaRPr>
          </a:p>
        </p:txBody>
      </p:sp>
      <p:sp>
        <p:nvSpPr>
          <p:cNvPr id="7" name="Arrow: Right 16"/>
          <p:cNvSpPr/>
          <p:nvPr/>
        </p:nvSpPr>
        <p:spPr>
          <a:xfrm>
            <a:off x="3107357" y="4109787"/>
            <a:ext cx="758790" cy="9324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53690121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ea typeface="Arial Unicode MS" panose="020B0604020202020204" pitchFamily="34" charset="-128"/>
                <a:cs typeface="Arial" panose="020B0604020202020204" pitchFamily="34" charset="0"/>
              </a:rPr>
              <a:t>Mô</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hình</a:t>
            </a:r>
            <a:r>
              <a:rPr lang="en-US" dirty="0">
                <a:latin typeface="Arial" panose="020B0604020202020204" pitchFamily="34" charset="0"/>
                <a:ea typeface="Arial Unicode MS" panose="020B0604020202020204" pitchFamily="34" charset="-128"/>
                <a:cs typeface="Arial" panose="020B0604020202020204" pitchFamily="34" charset="0"/>
              </a:rPr>
              <a:t> YOLOv4-tiny</a:t>
            </a:r>
          </a:p>
        </p:txBody>
      </p:sp>
      <p:sp>
        <p:nvSpPr>
          <p:cNvPr id="6" name="Slide Number Placeholder 5">
            <a:extLst>
              <a:ext uri="{FF2B5EF4-FFF2-40B4-BE49-F238E27FC236}">
                <a16:creationId xmlns:a16="http://schemas.microsoft.com/office/drawing/2014/main" id="{19A5D4FF-EF25-B948-B802-0AAD9F99F504}"/>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11</a:t>
            </a:fld>
            <a:endParaRPr lang="en-US">
              <a:latin typeface="Arial" panose="020B0604020202020204" pitchFamily="34" charset="0"/>
              <a:ea typeface="Arial Unicode MS" panose="020B0604020202020204" pitchFamily="34" charset="-128"/>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202" y="1096064"/>
            <a:ext cx="8341895" cy="5625412"/>
          </a:xfrm>
          <a:prstGeom prst="rect">
            <a:avLst/>
          </a:prstGeom>
        </p:spPr>
      </p:pic>
    </p:spTree>
    <p:extLst>
      <p:ext uri="{BB962C8B-B14F-4D97-AF65-F5344CB8AC3E}">
        <p14:creationId xmlns:p14="http://schemas.microsoft.com/office/powerpoint/2010/main" val="3302575069"/>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rial" panose="020B0604020202020204" pitchFamily="34" charset="0"/>
                <a:ea typeface="Arial Unicode MS" panose="020B0604020202020204" pitchFamily="34" charset="-128"/>
                <a:cs typeface="Arial" panose="020B0604020202020204" pitchFamily="34" charset="0"/>
              </a:rPr>
              <a:t>3.1 - Cropper</a:t>
            </a:r>
            <a:endParaRPr lang="en-US" dirty="0"/>
          </a:p>
        </p:txBody>
      </p:sp>
      <p:sp>
        <p:nvSpPr>
          <p:cNvPr id="4" name="Slide Number Placeholder 3"/>
          <p:cNvSpPr>
            <a:spLocks noGrp="1"/>
          </p:cNvSpPr>
          <p:nvPr>
            <p:ph type="sldNum" sz="quarter" idx="12"/>
          </p:nvPr>
        </p:nvSpPr>
        <p:spPr/>
        <p:txBody>
          <a:bodyPr/>
          <a:lstStyle/>
          <a:p>
            <a:fld id="{A02EBBDA-6239-48A4-BF42-145536EAE284}" type="slidenum">
              <a:rPr lang="en-US" smtClean="0"/>
              <a:t>12</a:t>
            </a:fld>
            <a:endParaRPr lang="en-US"/>
          </a:p>
        </p:txBody>
      </p:sp>
      <p:pic>
        <p:nvPicPr>
          <p:cNvPr id="9" name="Content Placeholder 8" descr="Graphical user interface, application, table, Excel&#10;&#10;Description automatically generated">
            <a:extLst>
              <a:ext uri="{FF2B5EF4-FFF2-40B4-BE49-F238E27FC236}">
                <a16:creationId xmlns:a16="http://schemas.microsoft.com/office/drawing/2014/main" id="{8A7D60B0-A2AF-4C99-9BC2-75C42C40490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5522" y="1238246"/>
            <a:ext cx="6628478" cy="4902909"/>
          </a:xfrm>
        </p:spPr>
      </p:pic>
      <p:sp>
        <p:nvSpPr>
          <p:cNvPr id="24" name="Rectangle 23">
            <a:extLst>
              <a:ext uri="{FF2B5EF4-FFF2-40B4-BE49-F238E27FC236}">
                <a16:creationId xmlns:a16="http://schemas.microsoft.com/office/drawing/2014/main" id="{A5FE6474-CD5C-4905-B5FD-D5D23DACC68E}"/>
              </a:ext>
            </a:extLst>
          </p:cNvPr>
          <p:cNvSpPr/>
          <p:nvPr/>
        </p:nvSpPr>
        <p:spPr>
          <a:xfrm>
            <a:off x="136111" y="1238247"/>
            <a:ext cx="2478752" cy="46812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sz="1600" b="1" dirty="0" err="1">
                <a:latin typeface="Arial" panose="020B0604020202020204" pitchFamily="34" charset="0"/>
                <a:cs typeface="Arial" panose="020B0604020202020204" pitchFamily="34" charset="0"/>
              </a:rPr>
              <a:t>Phép</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đo</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đánh</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giá</a:t>
            </a:r>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mean Average Precision (</a:t>
            </a:r>
            <a:r>
              <a:rPr lang="en-US" sz="1600" dirty="0" err="1">
                <a:latin typeface="Arial" panose="020B0604020202020204" pitchFamily="34" charset="0"/>
                <a:cs typeface="Arial" panose="020B0604020202020204" pitchFamily="34" charset="0"/>
              </a:rPr>
              <a:t>mAP</a:t>
            </a:r>
            <a:r>
              <a:rPr lang="en-US" sz="1600" dirty="0">
                <a:latin typeface="Arial" panose="020B0604020202020204" pitchFamily="34" charset="0"/>
                <a:cs typeface="Arial" panose="020B0604020202020204" pitchFamily="34" charset="0"/>
              </a:rPr>
              <a:t>)</a:t>
            </a:r>
          </a:p>
          <a:p>
            <a:endParaRPr lang="en-US" sz="1600" b="1" dirty="0">
              <a:latin typeface="Arial" panose="020B0604020202020204" pitchFamily="34" charset="0"/>
              <a:cs typeface="Arial" panose="020B0604020202020204" pitchFamily="34" charset="0"/>
            </a:endParaRPr>
          </a:p>
          <a:p>
            <a:endParaRPr lang="en-US" sz="1600" b="1" dirty="0">
              <a:latin typeface="Arial" panose="020B0604020202020204" pitchFamily="34" charset="0"/>
              <a:cs typeface="Arial" panose="020B0604020202020204" pitchFamily="34" charset="0"/>
            </a:endParaRPr>
          </a:p>
          <a:p>
            <a:pPr>
              <a:lnSpc>
                <a:spcPct val="150000"/>
              </a:lnSpc>
            </a:pPr>
            <a:r>
              <a:rPr lang="en-US" sz="1600" b="1" dirty="0" err="1">
                <a:latin typeface="Arial" panose="020B0604020202020204" pitchFamily="34" charset="0"/>
                <a:cs typeface="Arial" panose="020B0604020202020204" pitchFamily="34" charset="0"/>
              </a:rPr>
              <a:t>Đào</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tạo</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mô</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hình</a:t>
            </a:r>
            <a:r>
              <a:rPr lang="en-US" sz="1600" b="1" dirty="0">
                <a:latin typeface="Arial" panose="020B0604020202020204" pitchFamily="34" charset="0"/>
                <a:cs typeface="Arial" panose="020B0604020202020204" pitchFamily="34" charset="0"/>
              </a:rPr>
              <a:t>:</a:t>
            </a:r>
          </a:p>
          <a:p>
            <a:pPr marL="285750" indent="-285750">
              <a:spcAft>
                <a:spcPts val="300"/>
              </a:spcAft>
              <a:buFont typeface="Arial" panose="020B0604020202020204" pitchFamily="34" charset="0"/>
              <a:buChar char="•"/>
            </a:pPr>
            <a:r>
              <a:rPr lang="en-US" sz="1600" dirty="0">
                <a:latin typeface="Arial" panose="020B0604020202020204" pitchFamily="34" charset="0"/>
                <a:cs typeface="Arial" panose="020B0604020202020204" pitchFamily="34" charset="0"/>
              </a:rPr>
              <a:t>Optimizer: Adam</a:t>
            </a:r>
          </a:p>
          <a:p>
            <a:pPr marL="285750" indent="-285750">
              <a:spcAft>
                <a:spcPts val="300"/>
              </a:spcAft>
              <a:buFont typeface="Arial" panose="020B0604020202020204" pitchFamily="34" charset="0"/>
              <a:buChar char="•"/>
            </a:pPr>
            <a:r>
              <a:rPr lang="en-US" sz="1600" dirty="0">
                <a:latin typeface="Arial" panose="020B0604020202020204" pitchFamily="34" charset="0"/>
                <a:cs typeface="Arial" panose="020B0604020202020204" pitchFamily="34" charset="0"/>
              </a:rPr>
              <a:t>Learning rate: 0.0025</a:t>
            </a:r>
          </a:p>
          <a:p>
            <a:pPr marL="285750" indent="-285750">
              <a:spcAft>
                <a:spcPts val="300"/>
              </a:spcAft>
              <a:buFont typeface="Arial" panose="020B0604020202020204" pitchFamily="34" charset="0"/>
              <a:buChar char="•"/>
            </a:pPr>
            <a:r>
              <a:rPr lang="en-US" sz="1600" dirty="0">
                <a:latin typeface="Arial" panose="020B0604020202020204" pitchFamily="34" charset="0"/>
                <a:cs typeface="Arial" panose="020B0604020202020204" pitchFamily="34" charset="0"/>
              </a:rPr>
              <a:t>Batch size: 64</a:t>
            </a:r>
          </a:p>
          <a:p>
            <a:pPr marL="285750" indent="-285750">
              <a:spcAft>
                <a:spcPts val="300"/>
              </a:spcAft>
              <a:buFont typeface="Arial" panose="020B0604020202020204" pitchFamily="34" charset="0"/>
              <a:buChar char="•"/>
            </a:pPr>
            <a:r>
              <a:rPr lang="en-US" sz="1600" dirty="0">
                <a:latin typeface="Arial" panose="020B0604020202020204" pitchFamily="34" charset="0"/>
                <a:cs typeface="Arial" panose="020B0604020202020204" pitchFamily="34" charset="0"/>
              </a:rPr>
              <a:t>Max batches: 5000</a:t>
            </a:r>
          </a:p>
          <a:p>
            <a:pPr marL="285750" indent="-285750">
              <a:spcAft>
                <a:spcPts val="300"/>
              </a:spcAft>
              <a:buFont typeface="Arial" panose="020B0604020202020204" pitchFamily="34" charset="0"/>
              <a:buChar char="•"/>
            </a:pPr>
            <a:r>
              <a:rPr lang="en-US" sz="1600" dirty="0" err="1">
                <a:latin typeface="Arial" panose="020B0604020202020204" pitchFamily="34" charset="0"/>
                <a:cs typeface="Arial" panose="020B0604020202020204" pitchFamily="34" charset="0"/>
              </a:rPr>
              <a:t>Kích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thước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ảnh</a:t>
            </a:r>
            <a:r>
              <a:rPr lang="en-US" sz="1600" dirty="0">
                <a:latin typeface="Arial" panose="020B0604020202020204" pitchFamily="34" charset="0"/>
                <a:cs typeface="Arial" panose="020B0604020202020204" pitchFamily="34" charset="0"/>
              </a:rPr>
              <a:t>: 416x416</a:t>
            </a:r>
          </a:p>
          <a:p>
            <a:pPr marL="285750" indent="-285750">
              <a:spcAft>
                <a:spcPts val="300"/>
              </a:spcAft>
              <a:buFont typeface="Arial" panose="020B0604020202020204" pitchFamily="34" charset="0"/>
              <a:buChar char="•"/>
            </a:pPr>
            <a:r>
              <a:rPr lang="en-US" sz="1600" dirty="0">
                <a:latin typeface="Arial" panose="020B0604020202020204" pitchFamily="34" charset="0"/>
                <a:cs typeface="Arial" panose="020B0604020202020204" pitchFamily="34" charset="0"/>
              </a:rPr>
              <a:t>Momentum: 0.9</a:t>
            </a:r>
          </a:p>
          <a:p>
            <a:pPr marL="285750" indent="-285750">
              <a:spcAft>
                <a:spcPts val="300"/>
              </a:spcAft>
              <a:buFont typeface="Arial" panose="020B0604020202020204" pitchFamily="34" charset="0"/>
              <a:buChar char="•"/>
            </a:pPr>
            <a:r>
              <a:rPr lang="en-US" sz="1600" dirty="0">
                <a:latin typeface="Arial" panose="020B0604020202020204" pitchFamily="34" charset="0"/>
                <a:cs typeface="Arial" panose="020B0604020202020204" pitchFamily="34" charset="0"/>
              </a:rPr>
              <a:t>Decay: 0.0005</a:t>
            </a:r>
          </a:p>
          <a:p>
            <a:pPr>
              <a:spcAft>
                <a:spcPts val="300"/>
              </a:spcAft>
            </a:pP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530222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3.1 - Cropper</a:t>
            </a:r>
            <a:endParaRPr lang="en-US" dirty="0"/>
          </a:p>
        </p:txBody>
      </p:sp>
      <p:sp>
        <p:nvSpPr>
          <p:cNvPr id="4" name="Slide Number Placeholder 3"/>
          <p:cNvSpPr>
            <a:spLocks noGrp="1"/>
          </p:cNvSpPr>
          <p:nvPr>
            <p:ph type="sldNum" sz="quarter" idx="12"/>
          </p:nvPr>
        </p:nvSpPr>
        <p:spPr/>
        <p:txBody>
          <a:bodyPr/>
          <a:lstStyle/>
          <a:p>
            <a:fld id="{A02EBBDA-6239-48A4-BF42-145536EAE284}" type="slidenum">
              <a:rPr lang="en-US" smtClean="0"/>
              <a:t>13</a:t>
            </a:fld>
            <a:endParaRPr lang="en-US"/>
          </a:p>
        </p:txBody>
      </p:sp>
      <p:sp>
        <p:nvSpPr>
          <p:cNvPr id="11" name="Rectangle 10"/>
          <p:cNvSpPr/>
          <p:nvPr/>
        </p:nvSpPr>
        <p:spPr>
          <a:xfrm>
            <a:off x="0" y="826739"/>
            <a:ext cx="9144000" cy="611999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Content Placeholder 2"/>
          <p:cNvSpPr txBox="1">
            <a:spLocks/>
          </p:cNvSpPr>
          <p:nvPr/>
        </p:nvSpPr>
        <p:spPr>
          <a:xfrm>
            <a:off x="1403349" y="3731525"/>
            <a:ext cx="2494882" cy="4505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500" dirty="0" err="1">
                <a:latin typeface="Arial" panose="020B0604020202020204" pitchFamily="34" charset="0"/>
                <a:cs typeface="Arial" panose="020B0604020202020204" pitchFamily="34" charset="0"/>
              </a:rPr>
              <a:t>Phát</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hiện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vùng</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chứa</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góc</a:t>
            </a:r>
            <a:endParaRPr lang="en-US" sz="1500" dirty="0">
              <a:latin typeface="Arial" panose="020B0604020202020204" pitchFamily="34" charset="0"/>
              <a:cs typeface="Arial" panose="020B0604020202020204" pitchFamily="34" charset="0"/>
            </a:endParaRPr>
          </a:p>
        </p:txBody>
      </p:sp>
      <p:sp>
        <p:nvSpPr>
          <p:cNvPr id="20" name="Content Placeholder 2"/>
          <p:cNvSpPr txBox="1">
            <a:spLocks/>
          </p:cNvSpPr>
          <p:nvPr/>
        </p:nvSpPr>
        <p:spPr>
          <a:xfrm>
            <a:off x="5822366" y="6496218"/>
            <a:ext cx="2494882" cy="4505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500" dirty="0" err="1">
                <a:latin typeface="Arial" panose="020B0604020202020204" pitchFamily="34" charset="0"/>
                <a:cs typeface="Arial" panose="020B0604020202020204" pitchFamily="34" charset="0"/>
              </a:rPr>
              <a:t>Tính</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toán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vị</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trí</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góc</a:t>
            </a:r>
            <a:endParaRPr lang="en-US" sz="1500" dirty="0">
              <a:latin typeface="Arial" panose="020B0604020202020204" pitchFamily="34" charset="0"/>
              <a:cs typeface="Arial" panose="020B0604020202020204" pitchFamily="34" charset="0"/>
            </a:endParaRPr>
          </a:p>
        </p:txBody>
      </p:sp>
      <p:sp>
        <p:nvSpPr>
          <p:cNvPr id="21" name="Content Placeholder 2"/>
          <p:cNvSpPr txBox="1">
            <a:spLocks/>
          </p:cNvSpPr>
          <p:nvPr/>
        </p:nvSpPr>
        <p:spPr>
          <a:xfrm>
            <a:off x="5410868" y="3731525"/>
            <a:ext cx="2494882" cy="4505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500" dirty="0" err="1">
                <a:latin typeface="Arial" panose="020B0604020202020204" pitchFamily="34" charset="0"/>
                <a:cs typeface="Arial" panose="020B0604020202020204" pitchFamily="34" charset="0"/>
              </a:rPr>
              <a:t>Xác</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định</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tâm</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của</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vùng</a:t>
            </a:r>
            <a:endParaRPr lang="en-US" sz="1500" dirty="0">
              <a:latin typeface="Arial" panose="020B0604020202020204" pitchFamily="34" charset="0"/>
              <a:cs typeface="Arial" panose="020B0604020202020204" pitchFamily="34" charset="0"/>
            </a:endParaRPr>
          </a:p>
        </p:txBody>
      </p:sp>
      <p:sp>
        <p:nvSpPr>
          <p:cNvPr id="22" name="Content Placeholder 2"/>
          <p:cNvSpPr txBox="1">
            <a:spLocks/>
          </p:cNvSpPr>
          <p:nvPr/>
        </p:nvSpPr>
        <p:spPr>
          <a:xfrm>
            <a:off x="1403349" y="6482990"/>
            <a:ext cx="2770606" cy="4505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500" dirty="0" err="1">
                <a:latin typeface="Arial" panose="020B0604020202020204" pitchFamily="34" charset="0"/>
                <a:cs typeface="Arial" panose="020B0604020202020204" pitchFamily="34" charset="0"/>
              </a:rPr>
              <a:t>Đưa</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ảnh</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về</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dạng</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chuẩn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hóa</a:t>
            </a:r>
            <a:endParaRPr lang="en-US" sz="1500" dirty="0">
              <a:latin typeface="Arial" panose="020B0604020202020204" pitchFamily="34" charset="0"/>
              <a:cs typeface="Arial" panose="020B0604020202020204" pitchFamily="34" charset="0"/>
            </a:endParaRPr>
          </a:p>
        </p:txBody>
      </p:sp>
      <p:pic>
        <p:nvPicPr>
          <p:cNvPr id="23" name="Picture 22" descr="Text, letter&#10;&#10;Description automatically generated">
            <a:extLst>
              <a:ext uri="{FF2B5EF4-FFF2-40B4-BE49-F238E27FC236}">
                <a16:creationId xmlns:a16="http://schemas.microsoft.com/office/drawing/2014/main" id="{AD8865D5-9D1E-4BE0-8FC1-7D1CF0E50A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1541" y="1263867"/>
            <a:ext cx="3262593" cy="2445263"/>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8073" y="1259313"/>
            <a:ext cx="3251875" cy="2437230"/>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8411" y="4129132"/>
            <a:ext cx="3209327" cy="2405341"/>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918" y="4227142"/>
            <a:ext cx="3536232" cy="2228898"/>
          </a:xfrm>
          <a:prstGeom prst="rect">
            <a:avLst/>
          </a:prstGeom>
        </p:spPr>
      </p:pic>
      <p:sp>
        <p:nvSpPr>
          <p:cNvPr id="27" name="Right Arrow 26"/>
          <p:cNvSpPr/>
          <p:nvPr/>
        </p:nvSpPr>
        <p:spPr>
          <a:xfrm>
            <a:off x="4464021" y="2339485"/>
            <a:ext cx="593712" cy="294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0800000">
            <a:off x="4502149" y="5221632"/>
            <a:ext cx="651677" cy="302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5400000">
            <a:off x="7573646" y="3762048"/>
            <a:ext cx="397344" cy="266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2"/>
          <p:cNvSpPr>
            <a:spLocks noGrp="1"/>
          </p:cNvSpPr>
          <p:nvPr>
            <p:ph idx="1"/>
          </p:nvPr>
        </p:nvSpPr>
        <p:spPr>
          <a:xfrm>
            <a:off x="3483973" y="848185"/>
            <a:ext cx="2494882" cy="450516"/>
          </a:xfrm>
        </p:spPr>
        <p:txBody>
          <a:bodyPr>
            <a:normAutofit/>
          </a:bodyPr>
          <a:lstStyle/>
          <a:p>
            <a:pPr marL="0" indent="0">
              <a:buNone/>
            </a:pPr>
            <a:r>
              <a:rPr lang="en-US" sz="1800" b="1" dirty="0" err="1">
                <a:latin typeface="Arial" panose="020B0604020202020204" pitchFamily="34" charset="0"/>
                <a:cs typeface="Arial" panose="020B0604020202020204" pitchFamily="34" charset="0"/>
              </a:rPr>
              <a:t>Quá</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trình</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hậu</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xử</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lý</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492289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anim calcmode="lin" valueType="num">
                                      <p:cBhvr>
                                        <p:cTn id="13" dur="500" fill="hold"/>
                                        <p:tgtEl>
                                          <p:spTgt spid="27"/>
                                        </p:tgtEl>
                                        <p:attrNameLst>
                                          <p:attrName>ppt_x</p:attrName>
                                        </p:attrNameLst>
                                      </p:cBhvr>
                                      <p:tavLst>
                                        <p:tav tm="0">
                                          <p:val>
                                            <p:strVal val="#ppt_x"/>
                                          </p:val>
                                        </p:tav>
                                        <p:tav tm="100000">
                                          <p:val>
                                            <p:strVal val="#ppt_x"/>
                                          </p:val>
                                        </p:tav>
                                      </p:tavLst>
                                    </p:anim>
                                    <p:anim calcmode="lin" valueType="num">
                                      <p:cBhvr>
                                        <p:cTn id="14" dur="5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strVal val="#ppt_x"/>
                                          </p:val>
                                        </p:tav>
                                        <p:tav tm="100000">
                                          <p:val>
                                            <p:strVal val="#ppt_x"/>
                                          </p:val>
                                        </p:tav>
                                      </p:tavLst>
                                    </p:anim>
                                    <p:anim calcmode="lin" valueType="num">
                                      <p:cBhvr>
                                        <p:cTn id="1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anim calcmode="lin" valueType="num">
                                      <p:cBhvr>
                                        <p:cTn id="25" dur="500" fill="hold"/>
                                        <p:tgtEl>
                                          <p:spTgt spid="25"/>
                                        </p:tgtEl>
                                        <p:attrNameLst>
                                          <p:attrName>ppt_x</p:attrName>
                                        </p:attrNameLst>
                                      </p:cBhvr>
                                      <p:tavLst>
                                        <p:tav tm="0">
                                          <p:val>
                                            <p:strVal val="#ppt_x"/>
                                          </p:val>
                                        </p:tav>
                                        <p:tav tm="100000">
                                          <p:val>
                                            <p:strVal val="#ppt_x"/>
                                          </p:val>
                                        </p:tav>
                                      </p:tavLst>
                                    </p:anim>
                                    <p:anim calcmode="lin" valueType="num">
                                      <p:cBhvr>
                                        <p:cTn id="26" dur="500" fill="hold"/>
                                        <p:tgtEl>
                                          <p:spTgt spid="2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anim calcmode="lin" valueType="num">
                                      <p:cBhvr>
                                        <p:cTn id="30" dur="500" fill="hold"/>
                                        <p:tgtEl>
                                          <p:spTgt spid="29"/>
                                        </p:tgtEl>
                                        <p:attrNameLst>
                                          <p:attrName>ppt_x</p:attrName>
                                        </p:attrNameLst>
                                      </p:cBhvr>
                                      <p:tavLst>
                                        <p:tav tm="0">
                                          <p:val>
                                            <p:strVal val="#ppt_x"/>
                                          </p:val>
                                        </p:tav>
                                        <p:tav tm="100000">
                                          <p:val>
                                            <p:strVal val="#ppt_x"/>
                                          </p:val>
                                        </p:tav>
                                      </p:tavLst>
                                    </p:anim>
                                    <p:anim calcmode="lin" valueType="num">
                                      <p:cBhvr>
                                        <p:cTn id="31" dur="500" fill="hold"/>
                                        <p:tgtEl>
                                          <p:spTgt spid="2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anim calcmode="lin" valueType="num">
                                      <p:cBhvr>
                                        <p:cTn id="35" dur="500" fill="hold"/>
                                        <p:tgtEl>
                                          <p:spTgt spid="20"/>
                                        </p:tgtEl>
                                        <p:attrNameLst>
                                          <p:attrName>ppt_x</p:attrName>
                                        </p:attrNameLst>
                                      </p:cBhvr>
                                      <p:tavLst>
                                        <p:tav tm="0">
                                          <p:val>
                                            <p:strVal val="#ppt_x"/>
                                          </p:val>
                                        </p:tav>
                                        <p:tav tm="100000">
                                          <p:val>
                                            <p:strVal val="#ppt_x"/>
                                          </p:val>
                                        </p:tav>
                                      </p:tavLst>
                                    </p:anim>
                                    <p:anim calcmode="lin" valueType="num">
                                      <p:cBhvr>
                                        <p:cTn id="36"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anim calcmode="lin" valueType="num">
                                      <p:cBhvr>
                                        <p:cTn id="42" dur="500" fill="hold"/>
                                        <p:tgtEl>
                                          <p:spTgt spid="26"/>
                                        </p:tgtEl>
                                        <p:attrNameLst>
                                          <p:attrName>ppt_x</p:attrName>
                                        </p:attrNameLst>
                                      </p:cBhvr>
                                      <p:tavLst>
                                        <p:tav tm="0">
                                          <p:val>
                                            <p:strVal val="#ppt_x"/>
                                          </p:val>
                                        </p:tav>
                                        <p:tav tm="100000">
                                          <p:val>
                                            <p:strVal val="#ppt_x"/>
                                          </p:val>
                                        </p:tav>
                                      </p:tavLst>
                                    </p:anim>
                                    <p:anim calcmode="lin" valueType="num">
                                      <p:cBhvr>
                                        <p:cTn id="43" dur="500" fill="hold"/>
                                        <p:tgtEl>
                                          <p:spTgt spid="26"/>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anim calcmode="lin" valueType="num">
                                      <p:cBhvr>
                                        <p:cTn id="47" dur="500" fill="hold"/>
                                        <p:tgtEl>
                                          <p:spTgt spid="22"/>
                                        </p:tgtEl>
                                        <p:attrNameLst>
                                          <p:attrName>ppt_x</p:attrName>
                                        </p:attrNameLst>
                                      </p:cBhvr>
                                      <p:tavLst>
                                        <p:tav tm="0">
                                          <p:val>
                                            <p:strVal val="#ppt_x"/>
                                          </p:val>
                                        </p:tav>
                                        <p:tav tm="100000">
                                          <p:val>
                                            <p:strVal val="#ppt_x"/>
                                          </p:val>
                                        </p:tav>
                                      </p:tavLst>
                                    </p:anim>
                                    <p:anim calcmode="lin" valueType="num">
                                      <p:cBhvr>
                                        <p:cTn id="48" dur="500" fill="hold"/>
                                        <p:tgtEl>
                                          <p:spTgt spid="2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anim calcmode="lin" valueType="num">
                                      <p:cBhvr>
                                        <p:cTn id="52" dur="500" fill="hold"/>
                                        <p:tgtEl>
                                          <p:spTgt spid="28"/>
                                        </p:tgtEl>
                                        <p:attrNameLst>
                                          <p:attrName>ppt_x</p:attrName>
                                        </p:attrNameLst>
                                      </p:cBhvr>
                                      <p:tavLst>
                                        <p:tav tm="0">
                                          <p:val>
                                            <p:strVal val="#ppt_x"/>
                                          </p:val>
                                        </p:tav>
                                        <p:tav tm="100000">
                                          <p:val>
                                            <p:strVal val="#ppt_x"/>
                                          </p:val>
                                        </p:tav>
                                      </p:tavLst>
                                    </p:anim>
                                    <p:anim calcmode="lin" valueType="num">
                                      <p:cBhvr>
                                        <p:cTn id="53"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7" grpId="0" animBg="1"/>
      <p:bldP spid="28"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ea typeface="Arial Unicode MS" panose="020B0604020202020204" pitchFamily="34" charset="-128"/>
                <a:cs typeface="Arial" panose="020B0604020202020204" pitchFamily="34" charset="0"/>
              </a:rPr>
              <a:t>3.2 - Detector</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55942083"/>
              </p:ext>
            </p:extLst>
          </p:nvPr>
        </p:nvGraphicFramePr>
        <p:xfrm>
          <a:off x="504101" y="1614349"/>
          <a:ext cx="3998049" cy="5017478"/>
        </p:xfrm>
        <a:graphic>
          <a:graphicData uri="http://schemas.openxmlformats.org/drawingml/2006/table">
            <a:tbl>
              <a:tblPr firstRow="1" bandRow="1">
                <a:tableStyleId>{5C22544A-7EE6-4342-B048-85BDC9FD1C3A}</a:tableStyleId>
              </a:tblPr>
              <a:tblGrid>
                <a:gridCol w="2238208">
                  <a:extLst>
                    <a:ext uri="{9D8B030D-6E8A-4147-A177-3AD203B41FA5}">
                      <a16:colId xmlns:a16="http://schemas.microsoft.com/office/drawing/2014/main" val="20000"/>
                    </a:ext>
                  </a:extLst>
                </a:gridCol>
                <a:gridCol w="1759841">
                  <a:extLst>
                    <a:ext uri="{9D8B030D-6E8A-4147-A177-3AD203B41FA5}">
                      <a16:colId xmlns:a16="http://schemas.microsoft.com/office/drawing/2014/main" val="20001"/>
                    </a:ext>
                  </a:extLst>
                </a:gridCol>
              </a:tblGrid>
              <a:tr h="681487">
                <a:tc>
                  <a:txBody>
                    <a:bodyPr/>
                    <a:lstStyle/>
                    <a:p>
                      <a:pPr algn="ctr"/>
                      <a:r>
                        <a:rPr lang="en-US" sz="1500" dirty="0" err="1">
                          <a:latin typeface="Arial" panose="020B0604020202020204" pitchFamily="34" charset="0"/>
                          <a:cs typeface="Arial" panose="020B0604020202020204" pitchFamily="34" charset="0"/>
                        </a:rPr>
                        <a:t>Tên</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trường</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thông</a:t>
                      </a:r>
                      <a:r>
                        <a:rPr lang="en-US" sz="1500" baseline="0" dirty="0">
                          <a:latin typeface="Arial" panose="020B0604020202020204" pitchFamily="34" charset="0"/>
                          <a:cs typeface="Arial" panose="020B0604020202020204" pitchFamily="34" charset="0"/>
                        </a:rPr>
                        <a:t> tin</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err="1">
                          <a:latin typeface="Arial" panose="020B0604020202020204" pitchFamily="34" charset="0"/>
                          <a:cs typeface="Arial" panose="020B0604020202020204" pitchFamily="34" charset="0"/>
                        </a:rPr>
                        <a:t>Nhãn</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trong</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quá</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trình</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đào</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tạo</a:t>
                      </a:r>
                      <a:endParaRPr lang="en-US" sz="15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0"/>
                  </a:ext>
                </a:extLst>
              </a:tr>
              <a:tr h="391357">
                <a:tc>
                  <a:txBody>
                    <a:bodyPr/>
                    <a:lstStyle/>
                    <a:p>
                      <a:pPr algn="ctr"/>
                      <a:r>
                        <a:rPr lang="en-US" sz="1500" dirty="0" err="1">
                          <a:latin typeface="Arial" panose="020B0604020202020204" pitchFamily="34" charset="0"/>
                          <a:cs typeface="Arial" panose="020B0604020202020204" pitchFamily="34" charset="0"/>
                        </a:rPr>
                        <a:t>Số</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thẻ</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a:latin typeface="Arial" panose="020B0604020202020204" pitchFamily="34" charset="0"/>
                          <a:cs typeface="Arial" panose="020B0604020202020204" pitchFamily="34" charset="0"/>
                        </a:rPr>
                        <a:t>id</a:t>
                      </a:r>
                    </a:p>
                  </a:txBody>
                  <a:tcPr anchor="ctr"/>
                </a:tc>
                <a:extLst>
                  <a:ext uri="{0D108BD9-81ED-4DB2-BD59-A6C34878D82A}">
                    <a16:rowId xmlns:a16="http://schemas.microsoft.com/office/drawing/2014/main" val="10001"/>
                  </a:ext>
                </a:extLst>
              </a:tr>
              <a:tr h="391357">
                <a:tc>
                  <a:txBody>
                    <a:bodyPr/>
                    <a:lstStyle/>
                    <a:p>
                      <a:pPr algn="ctr"/>
                      <a:r>
                        <a:rPr lang="en-US" sz="1500" dirty="0" err="1">
                          <a:latin typeface="Arial" panose="020B0604020202020204" pitchFamily="34" charset="0"/>
                          <a:cs typeface="Arial" panose="020B0604020202020204" pitchFamily="34" charset="0"/>
                        </a:rPr>
                        <a:t>Họ</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và</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tên</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err="1">
                          <a:latin typeface="Arial" panose="020B0604020202020204" pitchFamily="34" charset="0"/>
                          <a:cs typeface="Arial" panose="020B0604020202020204" pitchFamily="34" charset="0"/>
                        </a:rPr>
                        <a:t>ho_ten</a:t>
                      </a:r>
                      <a:endParaRPr lang="en-US" sz="15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411377">
                <a:tc>
                  <a:txBody>
                    <a:bodyPr/>
                    <a:lstStyle/>
                    <a:p>
                      <a:pPr algn="ctr"/>
                      <a:r>
                        <a:rPr lang="en-US" sz="1500" dirty="0" err="1">
                          <a:latin typeface="Arial" panose="020B0604020202020204" pitchFamily="34" charset="0"/>
                          <a:cs typeface="Arial" panose="020B0604020202020204" pitchFamily="34" charset="0"/>
                        </a:rPr>
                        <a:t>Ngày</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sinh</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err="1">
                          <a:latin typeface="Arial" panose="020B0604020202020204" pitchFamily="34" charset="0"/>
                          <a:cs typeface="Arial" panose="020B0604020202020204" pitchFamily="34" charset="0"/>
                        </a:rPr>
                        <a:t>ngay_sinh</a:t>
                      </a:r>
                      <a:endParaRPr lang="en-US" sz="15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402401">
                <a:tc>
                  <a:txBody>
                    <a:bodyPr/>
                    <a:lstStyle/>
                    <a:p>
                      <a:pPr algn="ctr"/>
                      <a:r>
                        <a:rPr lang="en-US" sz="1500" dirty="0" err="1">
                          <a:latin typeface="Arial" panose="020B0604020202020204" pitchFamily="34" charset="0"/>
                          <a:cs typeface="Arial" panose="020B0604020202020204" pitchFamily="34" charset="0"/>
                        </a:rPr>
                        <a:t>Giởi</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tính</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err="1">
                          <a:latin typeface="Arial" panose="020B0604020202020204" pitchFamily="34" charset="0"/>
                          <a:cs typeface="Arial" panose="020B0604020202020204" pitchFamily="34" charset="0"/>
                        </a:rPr>
                        <a:t>gioi_tinh</a:t>
                      </a:r>
                      <a:endParaRPr lang="en-US" sz="15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r h="391357">
                <a:tc>
                  <a:txBody>
                    <a:bodyPr/>
                    <a:lstStyle/>
                    <a:p>
                      <a:pPr algn="ctr"/>
                      <a:r>
                        <a:rPr lang="en-US" sz="1500" dirty="0" err="1">
                          <a:latin typeface="Arial" panose="020B0604020202020204" pitchFamily="34" charset="0"/>
                          <a:cs typeface="Arial" panose="020B0604020202020204" pitchFamily="34" charset="0"/>
                        </a:rPr>
                        <a:t>Quốc</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tịch</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err="1">
                          <a:latin typeface="Arial" panose="020B0604020202020204" pitchFamily="34" charset="0"/>
                          <a:cs typeface="Arial" panose="020B0604020202020204" pitchFamily="34" charset="0"/>
                        </a:rPr>
                        <a:t>quoc_tich</a:t>
                      </a:r>
                      <a:endParaRPr lang="en-US" sz="15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5"/>
                  </a:ext>
                </a:extLst>
              </a:tr>
              <a:tr h="391357">
                <a:tc>
                  <a:txBody>
                    <a:bodyPr/>
                    <a:lstStyle/>
                    <a:p>
                      <a:pPr algn="ctr"/>
                      <a:r>
                        <a:rPr lang="en-US" sz="1500" dirty="0" err="1">
                          <a:latin typeface="Arial" panose="020B0604020202020204" pitchFamily="34" charset="0"/>
                          <a:cs typeface="Arial" panose="020B0604020202020204" pitchFamily="34" charset="0"/>
                        </a:rPr>
                        <a:t>Quê</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quán</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dòng</a:t>
                      </a:r>
                      <a:r>
                        <a:rPr lang="en-US" sz="1500" baseline="0" dirty="0">
                          <a:latin typeface="Arial" panose="020B0604020202020204" pitchFamily="34" charset="0"/>
                          <a:cs typeface="Arial" panose="020B0604020202020204" pitchFamily="34" charset="0"/>
                        </a:rPr>
                        <a:t> 1)</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a:latin typeface="Arial" panose="020B0604020202020204" pitchFamily="34" charset="0"/>
                          <a:cs typeface="Arial" panose="020B0604020202020204" pitchFamily="34" charset="0"/>
                        </a:rPr>
                        <a:t>que_quan_0</a:t>
                      </a:r>
                    </a:p>
                  </a:txBody>
                  <a:tcPr anchor="ctr"/>
                </a:tc>
                <a:extLst>
                  <a:ext uri="{0D108BD9-81ED-4DB2-BD59-A6C34878D82A}">
                    <a16:rowId xmlns:a16="http://schemas.microsoft.com/office/drawing/2014/main" val="10006"/>
                  </a:ext>
                </a:extLst>
              </a:tr>
              <a:tr h="391357">
                <a:tc>
                  <a:txBody>
                    <a:bodyPr/>
                    <a:lstStyle/>
                    <a:p>
                      <a:pPr algn="ctr"/>
                      <a:r>
                        <a:rPr lang="en-US" sz="1500" dirty="0" err="1">
                          <a:latin typeface="Arial" panose="020B0604020202020204" pitchFamily="34" charset="0"/>
                          <a:cs typeface="Arial" panose="020B0604020202020204" pitchFamily="34" charset="0"/>
                        </a:rPr>
                        <a:t>Quê</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quán</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dòng</a:t>
                      </a:r>
                      <a:r>
                        <a:rPr lang="en-US" sz="1500" baseline="0" dirty="0">
                          <a:latin typeface="Arial" panose="020B0604020202020204" pitchFamily="34" charset="0"/>
                          <a:cs typeface="Arial" panose="020B0604020202020204" pitchFamily="34" charset="0"/>
                        </a:rPr>
                        <a:t> 2)</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a:latin typeface="Arial" panose="020B0604020202020204" pitchFamily="34" charset="0"/>
                          <a:cs typeface="Arial" panose="020B0604020202020204" pitchFamily="34" charset="0"/>
                        </a:rPr>
                        <a:t>que_quan_1</a:t>
                      </a:r>
                    </a:p>
                  </a:txBody>
                  <a:tcPr anchor="ctr"/>
                </a:tc>
                <a:extLst>
                  <a:ext uri="{0D108BD9-81ED-4DB2-BD59-A6C34878D82A}">
                    <a16:rowId xmlns:a16="http://schemas.microsoft.com/office/drawing/2014/main" val="10007"/>
                  </a:ext>
                </a:extLst>
              </a:tr>
              <a:tr h="391357">
                <a:tc>
                  <a:txBody>
                    <a:bodyPr/>
                    <a:lstStyle/>
                    <a:p>
                      <a:pPr algn="ctr"/>
                      <a:r>
                        <a:rPr lang="en-US" sz="1500" dirty="0" err="1">
                          <a:latin typeface="Arial" panose="020B0604020202020204" pitchFamily="34" charset="0"/>
                          <a:cs typeface="Arial" panose="020B0604020202020204" pitchFamily="34" charset="0"/>
                        </a:rPr>
                        <a:t>Nơi</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thường</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trú</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dòng</a:t>
                      </a:r>
                      <a:r>
                        <a:rPr lang="en-US" sz="1500" baseline="0" dirty="0">
                          <a:latin typeface="Arial" panose="020B0604020202020204" pitchFamily="34" charset="0"/>
                          <a:cs typeface="Arial" panose="020B0604020202020204" pitchFamily="34" charset="0"/>
                        </a:rPr>
                        <a:t> 1)</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a:latin typeface="Arial" panose="020B0604020202020204" pitchFamily="34" charset="0"/>
                          <a:cs typeface="Arial" panose="020B0604020202020204" pitchFamily="34" charset="0"/>
                        </a:rPr>
                        <a:t>noi_thuong_tru_0</a:t>
                      </a:r>
                    </a:p>
                  </a:txBody>
                  <a:tcPr anchor="ctr"/>
                </a:tc>
                <a:extLst>
                  <a:ext uri="{0D108BD9-81ED-4DB2-BD59-A6C34878D82A}">
                    <a16:rowId xmlns:a16="http://schemas.microsoft.com/office/drawing/2014/main" val="10008"/>
                  </a:ext>
                </a:extLst>
              </a:tr>
              <a:tr h="391357">
                <a:tc>
                  <a:txBody>
                    <a:bodyPr/>
                    <a:lstStyle/>
                    <a:p>
                      <a:pPr algn="ctr"/>
                      <a:r>
                        <a:rPr lang="en-US" sz="1500" dirty="0" err="1">
                          <a:latin typeface="Arial" panose="020B0604020202020204" pitchFamily="34" charset="0"/>
                          <a:cs typeface="Arial" panose="020B0604020202020204" pitchFamily="34" charset="0"/>
                        </a:rPr>
                        <a:t>Nơi</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thường</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trú</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dòng</a:t>
                      </a:r>
                      <a:r>
                        <a:rPr lang="en-US" sz="1500" baseline="0" dirty="0">
                          <a:latin typeface="Arial" panose="020B0604020202020204" pitchFamily="34" charset="0"/>
                          <a:cs typeface="Arial" panose="020B0604020202020204" pitchFamily="34" charset="0"/>
                        </a:rPr>
                        <a:t> 2)</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a:latin typeface="Arial" panose="020B0604020202020204" pitchFamily="34" charset="0"/>
                          <a:cs typeface="Arial" panose="020B0604020202020204" pitchFamily="34" charset="0"/>
                        </a:rPr>
                        <a:t>noi_thuong_tru_1</a:t>
                      </a:r>
                    </a:p>
                  </a:txBody>
                  <a:tcPr anchor="ctr"/>
                </a:tc>
                <a:extLst>
                  <a:ext uri="{0D108BD9-81ED-4DB2-BD59-A6C34878D82A}">
                    <a16:rowId xmlns:a16="http://schemas.microsoft.com/office/drawing/2014/main" val="10009"/>
                  </a:ext>
                </a:extLst>
              </a:tr>
              <a:tr h="391357">
                <a:tc>
                  <a:txBody>
                    <a:bodyPr/>
                    <a:lstStyle/>
                    <a:p>
                      <a:pPr algn="ctr"/>
                      <a:r>
                        <a:rPr lang="en-US" sz="1500" dirty="0" err="1">
                          <a:latin typeface="Arial" panose="020B0604020202020204" pitchFamily="34" charset="0"/>
                          <a:cs typeface="Arial" panose="020B0604020202020204" pitchFamily="34" charset="0"/>
                        </a:rPr>
                        <a:t>Hạn</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sử</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dụng</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err="1">
                          <a:latin typeface="Arial" panose="020B0604020202020204" pitchFamily="34" charset="0"/>
                          <a:cs typeface="Arial" panose="020B0604020202020204" pitchFamily="34" charset="0"/>
                        </a:rPr>
                        <a:t>hsd</a:t>
                      </a:r>
                      <a:endParaRPr lang="en-US" sz="15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10"/>
                  </a:ext>
                </a:extLst>
              </a:tr>
              <a:tr h="391357">
                <a:tc>
                  <a:txBody>
                    <a:bodyPr/>
                    <a:lstStyle/>
                    <a:p>
                      <a:pPr algn="ctr"/>
                      <a:r>
                        <a:rPr lang="en-US" sz="1500" dirty="0" err="1">
                          <a:latin typeface="Arial" panose="020B0604020202020204" pitchFamily="34" charset="0"/>
                          <a:cs typeface="Arial" panose="020B0604020202020204" pitchFamily="34" charset="0"/>
                        </a:rPr>
                        <a:t>Hình</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ảnh</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người</a:t>
                      </a:r>
                      <a:r>
                        <a:rPr lang="en-US" sz="1500" baseline="0" dirty="0">
                          <a:latin typeface="Arial" panose="020B0604020202020204" pitchFamily="34" charset="0"/>
                          <a:cs typeface="Arial" panose="020B0604020202020204" pitchFamily="34" charset="0"/>
                        </a:rPr>
                        <a:t> </a:t>
                      </a:r>
                      <a:r>
                        <a:rPr lang="en-US" sz="1500" baseline="0" dirty="0" err="1">
                          <a:latin typeface="Arial" panose="020B0604020202020204" pitchFamily="34" charset="0"/>
                          <a:cs typeface="Arial" panose="020B0604020202020204" pitchFamily="34" charset="0"/>
                        </a:rPr>
                        <a:t>dùng</a:t>
                      </a:r>
                      <a:endParaRPr lang="en-US" sz="1500" dirty="0">
                        <a:latin typeface="Arial" panose="020B0604020202020204" pitchFamily="34" charset="0"/>
                        <a:cs typeface="Arial" panose="020B0604020202020204" pitchFamily="34" charset="0"/>
                      </a:endParaRPr>
                    </a:p>
                  </a:txBody>
                  <a:tcPr anchor="ctr"/>
                </a:tc>
                <a:tc>
                  <a:txBody>
                    <a:bodyPr/>
                    <a:lstStyle/>
                    <a:p>
                      <a:pPr algn="ctr"/>
                      <a:r>
                        <a:rPr lang="en-US" sz="1500" dirty="0">
                          <a:latin typeface="Arial" panose="020B0604020202020204" pitchFamily="34" charset="0"/>
                          <a:cs typeface="Arial" panose="020B0604020202020204" pitchFamily="34" charset="0"/>
                        </a:rPr>
                        <a:t>face</a:t>
                      </a:r>
                    </a:p>
                  </a:txBody>
                  <a:tcPr anchor="ctr"/>
                </a:tc>
                <a:extLst>
                  <a:ext uri="{0D108BD9-81ED-4DB2-BD59-A6C34878D82A}">
                    <a16:rowId xmlns:a16="http://schemas.microsoft.com/office/drawing/2014/main" val="10011"/>
                  </a:ext>
                </a:extLst>
              </a:tr>
            </a:tbl>
          </a:graphicData>
        </a:graphic>
      </p:graphicFrame>
      <p:sp>
        <p:nvSpPr>
          <p:cNvPr id="4" name="Slide Number Placeholder 3">
            <a:extLst>
              <a:ext uri="{FF2B5EF4-FFF2-40B4-BE49-F238E27FC236}">
                <a16:creationId xmlns:a16="http://schemas.microsoft.com/office/drawing/2014/main" id="{DCFC5659-B4D7-EA42-AC7C-891A1A37572B}"/>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14</a:t>
            </a:fld>
            <a:endParaRPr lang="en-US">
              <a:latin typeface="Arial" panose="020B0604020202020204" pitchFamily="34" charset="0"/>
              <a:ea typeface="Arial Unicode MS" panose="020B0604020202020204" pitchFamily="34" charset="-128"/>
              <a:cs typeface="Arial" panose="020B0604020202020204" pitchFamily="34" charset="0"/>
            </a:endParaRPr>
          </a:p>
        </p:txBody>
      </p:sp>
      <p:sp>
        <p:nvSpPr>
          <p:cNvPr id="7" name="Content Placeholder 2">
            <a:extLst>
              <a:ext uri="{FF2B5EF4-FFF2-40B4-BE49-F238E27FC236}">
                <a16:creationId xmlns:a16="http://schemas.microsoft.com/office/drawing/2014/main" id="{6A5ACC1B-5B85-4544-89F6-9A84E3D58813}"/>
              </a:ext>
            </a:extLst>
          </p:cNvPr>
          <p:cNvSpPr txBox="1">
            <a:spLocks/>
          </p:cNvSpPr>
          <p:nvPr/>
        </p:nvSpPr>
        <p:spPr>
          <a:xfrm>
            <a:off x="488950" y="1048022"/>
            <a:ext cx="8318166" cy="38045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800" b="1" dirty="0" err="1">
                <a:latin typeface="Arial" panose="020B0604020202020204" pitchFamily="34" charset="0"/>
                <a:cs typeface="Arial" panose="020B0604020202020204" pitchFamily="34" charset="0"/>
              </a:rPr>
              <a:t>Các</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trường</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thông</a:t>
            </a:r>
            <a:r>
              <a:rPr lang="en-US" sz="1800" b="1" dirty="0">
                <a:latin typeface="Arial" panose="020B0604020202020204" pitchFamily="34" charset="0"/>
                <a:cs typeface="Arial" panose="020B0604020202020204" pitchFamily="34" charset="0"/>
              </a:rPr>
              <a:t> tin </a:t>
            </a:r>
            <a:r>
              <a:rPr lang="en-US" sz="1800" b="1" dirty="0" err="1">
                <a:latin typeface="Arial" panose="020B0604020202020204" pitchFamily="34" charset="0"/>
                <a:cs typeface="Arial" panose="020B0604020202020204" pitchFamily="34" charset="0"/>
              </a:rPr>
              <a:t>cần</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phát</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hiện</a:t>
            </a:r>
            <a:endParaRPr lang="en-US" sz="1800" b="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C6EC1CF5-8325-4706-AB45-C1D14941977D}"/>
              </a:ext>
            </a:extLst>
          </p:cNvPr>
          <p:cNvPicPr/>
          <p:nvPr/>
        </p:nvPicPr>
        <p:blipFill>
          <a:blip r:embed="rId3"/>
          <a:stretch>
            <a:fillRect/>
          </a:stretch>
        </p:blipFill>
        <p:spPr>
          <a:xfrm>
            <a:off x="4648033" y="2711977"/>
            <a:ext cx="4426937" cy="2822222"/>
          </a:xfrm>
          <a:prstGeom prst="rect">
            <a:avLst/>
          </a:prstGeom>
        </p:spPr>
      </p:pic>
    </p:spTree>
    <p:extLst>
      <p:ext uri="{BB962C8B-B14F-4D97-AF65-F5344CB8AC3E}">
        <p14:creationId xmlns:p14="http://schemas.microsoft.com/office/powerpoint/2010/main" val="1872725540"/>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3.2 - Detector</a:t>
            </a:r>
          </a:p>
        </p:txBody>
      </p:sp>
      <p:sp>
        <p:nvSpPr>
          <p:cNvPr id="6" name="Slide Number Placeholder 5">
            <a:extLst>
              <a:ext uri="{FF2B5EF4-FFF2-40B4-BE49-F238E27FC236}">
                <a16:creationId xmlns:a16="http://schemas.microsoft.com/office/drawing/2014/main" id="{19A5D4FF-EF25-B948-B802-0AAD9F99F504}"/>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15</a:t>
            </a:fld>
            <a:endParaRPr lang="en-US">
              <a:latin typeface="Arial" panose="020B0604020202020204" pitchFamily="34" charset="0"/>
              <a:ea typeface="Arial Unicode MS" panose="020B0604020202020204" pitchFamily="34" charset="-128"/>
              <a:cs typeface="Arial" panose="020B0604020202020204" pitchFamily="34" charset="0"/>
            </a:endParaRPr>
          </a:p>
        </p:txBody>
      </p:sp>
      <p:sp>
        <p:nvSpPr>
          <p:cNvPr id="9" name="Content Placeholder 2"/>
          <p:cNvSpPr txBox="1">
            <a:spLocks/>
          </p:cNvSpPr>
          <p:nvPr/>
        </p:nvSpPr>
        <p:spPr>
          <a:xfrm>
            <a:off x="628650" y="1461576"/>
            <a:ext cx="3873500" cy="144179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Anchor box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trong</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mô</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hình</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YOLO</a:t>
            </a:r>
            <a:endParaRPr lang="en-US" sz="18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a:p>
            <a:pPr algn="just">
              <a:lnSpc>
                <a:spcPct val="100000"/>
              </a:lnSpc>
              <a:spcBef>
                <a:spcPts val="600"/>
              </a:spcBef>
              <a:buFontTx/>
              <a:buChar char="-"/>
            </a:pP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Sử</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dụng</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Anchor box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để</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tìm</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hộp</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bao</a:t>
            </a:r>
            <a:endPar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a:p>
            <a:pPr marL="0" indent="0" algn="just">
              <a:lnSpc>
                <a:spcPct val="100000"/>
              </a:lnSpc>
              <a:spcBef>
                <a:spcPts val="600"/>
              </a:spcBef>
              <a:buNone/>
            </a:pP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quanh</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đối</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tượng</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p>
        </p:txBody>
      </p:sp>
      <p:sp>
        <p:nvSpPr>
          <p:cNvPr id="7" name="Content Placeholder 2"/>
          <p:cNvSpPr txBox="1">
            <a:spLocks/>
          </p:cNvSpPr>
          <p:nvPr/>
        </p:nvSpPr>
        <p:spPr>
          <a:xfrm>
            <a:off x="4774305" y="1476909"/>
            <a:ext cx="4369695" cy="144179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spcBef>
                <a:spcPts val="600"/>
              </a:spcBef>
              <a:buFont typeface="Arial" panose="020B0604020202020204" pitchFamily="34" charset="0"/>
              <a:buNone/>
            </a:pP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Tìm</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anchor box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của</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mô</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hình</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Detector</a:t>
            </a:r>
          </a:p>
          <a:p>
            <a:pPr algn="just">
              <a:lnSpc>
                <a:spcPct val="100000"/>
              </a:lnSpc>
              <a:spcBef>
                <a:spcPts val="600"/>
              </a:spcBef>
              <a:buFontTx/>
              <a:buChar char="-"/>
            </a:pP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Biểu</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diễn</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chiều</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dài</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và</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chiều</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a:solidFill>
                  <a:schemeClr val="tx1"/>
                </a:solidFill>
                <a:latin typeface="Arial" panose="020B0604020202020204" pitchFamily="34" charset="0"/>
                <a:ea typeface="Arial Unicode MS" panose="020B0604020202020204" pitchFamily="34" charset="-128"/>
                <a:cs typeface="Arial" panose="020B0604020202020204" pitchFamily="34" charset="0"/>
              </a:rPr>
              <a:t>rộng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của</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p>
          <a:p>
            <a:pPr marL="0" indent="0" algn="just">
              <a:lnSpc>
                <a:spcPct val="100000"/>
              </a:lnSpc>
              <a:spcBef>
                <a:spcPts val="600"/>
              </a:spcBef>
              <a:buNone/>
            </a:pP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đối</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tượng</a:t>
            </a:r>
            <a:endPar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a:p>
            <a:pPr marL="0" indent="0" algn="just">
              <a:lnSpc>
                <a:spcPct val="100000"/>
              </a:lnSpc>
              <a:spcBef>
                <a:spcPts val="600"/>
              </a:spcBef>
              <a:buFont typeface="Arial" panose="020B0604020202020204" pitchFamily="34" charset="0"/>
              <a:buNone/>
            </a:pP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Sử</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dụng</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thuật</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6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toán</a:t>
            </a:r>
            <a:r>
              <a:rPr lang="en-US" sz="1600" dirty="0">
                <a:solidFill>
                  <a:schemeClr val="tx1"/>
                </a:solidFill>
                <a:latin typeface="Arial" panose="020B0604020202020204" pitchFamily="34" charset="0"/>
                <a:ea typeface="Arial Unicode MS" panose="020B0604020202020204" pitchFamily="34" charset="-128"/>
                <a:cs typeface="Arial" panose="020B0604020202020204" pitchFamily="34" charset="0"/>
              </a:rPr>
              <a:t> K-means</a:t>
            </a:r>
          </a:p>
        </p:txBody>
      </p:sp>
      <p:pic>
        <p:nvPicPr>
          <p:cNvPr id="8" name="Picture 7" descr="Chart&#10;&#10;Description automatically generated">
            <a:extLst>
              <a:ext uri="{FF2B5EF4-FFF2-40B4-BE49-F238E27FC236}">
                <a16:creationId xmlns:a16="http://schemas.microsoft.com/office/drawing/2014/main" id="{96AA5466-40D0-4215-A72D-D619D0DDBF92}"/>
              </a:ext>
            </a:extLst>
          </p:cNvPr>
          <p:cNvPicPr/>
          <p:nvPr/>
        </p:nvPicPr>
        <p:blipFill>
          <a:blip r:embed="rId3">
            <a:extLst>
              <a:ext uri="{28A0092B-C50C-407E-A947-70E740481C1C}">
                <a14:useLocalDpi xmlns:a14="http://schemas.microsoft.com/office/drawing/2010/main" val="0"/>
              </a:ext>
            </a:extLst>
          </a:blip>
          <a:stretch>
            <a:fillRect/>
          </a:stretch>
        </p:blipFill>
        <p:spPr>
          <a:xfrm>
            <a:off x="4449509" y="3010766"/>
            <a:ext cx="4757985" cy="362020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50" y="2952082"/>
            <a:ext cx="4047619" cy="3447619"/>
          </a:xfrm>
          <a:prstGeom prst="rect">
            <a:avLst/>
          </a:prstGeom>
        </p:spPr>
      </p:pic>
    </p:spTree>
    <p:extLst>
      <p:ext uri="{BB962C8B-B14F-4D97-AF65-F5344CB8AC3E}">
        <p14:creationId xmlns:p14="http://schemas.microsoft.com/office/powerpoint/2010/main" val="4898100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anim calcmode="lin" valueType="num">
                                      <p:cBhvr>
                                        <p:cTn id="13" dur="500" fill="hold"/>
                                        <p:tgtEl>
                                          <p:spTgt spid="8"/>
                                        </p:tgtEl>
                                        <p:attrNameLst>
                                          <p:attrName>ppt_x</p:attrName>
                                        </p:attrNameLst>
                                      </p:cBhvr>
                                      <p:tavLst>
                                        <p:tav tm="0">
                                          <p:val>
                                            <p:strVal val="#ppt_x"/>
                                          </p:val>
                                        </p:tav>
                                        <p:tav tm="100000">
                                          <p:val>
                                            <p:strVal val="#ppt_x"/>
                                          </p:val>
                                        </p:tav>
                                      </p:tavLst>
                                    </p:anim>
                                    <p:anim calcmode="lin" valueType="num">
                                      <p:cBhvr>
                                        <p:cTn id="1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3.2 - Detector</a:t>
            </a:r>
            <a:endParaRPr lang="en-US" dirty="0"/>
          </a:p>
        </p:txBody>
      </p:sp>
      <p:sp>
        <p:nvSpPr>
          <p:cNvPr id="4" name="Slide Number Placeholder 3"/>
          <p:cNvSpPr>
            <a:spLocks noGrp="1"/>
          </p:cNvSpPr>
          <p:nvPr>
            <p:ph type="sldNum" sz="quarter" idx="12"/>
          </p:nvPr>
        </p:nvSpPr>
        <p:spPr/>
        <p:txBody>
          <a:bodyPr/>
          <a:lstStyle/>
          <a:p>
            <a:fld id="{A02EBBDA-6239-48A4-BF42-145536EAE284}" type="slidenum">
              <a:rPr lang="en-US" smtClean="0"/>
              <a:t>16</a:t>
            </a:fld>
            <a:endParaRPr lang="en-US"/>
          </a:p>
        </p:txBody>
      </p:sp>
      <p:sp>
        <p:nvSpPr>
          <p:cNvPr id="13" name="Content Placeholder 2"/>
          <p:cNvSpPr txBox="1">
            <a:spLocks/>
          </p:cNvSpPr>
          <p:nvPr/>
        </p:nvSpPr>
        <p:spPr>
          <a:xfrm>
            <a:off x="752159" y="5689262"/>
            <a:ext cx="2993177" cy="450516"/>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err="1">
                <a:latin typeface="Arial" panose="020B0604020202020204" pitchFamily="34" charset="0"/>
                <a:cs typeface="Arial" panose="020B0604020202020204" pitchFamily="34" charset="0"/>
              </a:rPr>
              <a:t>Phát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hiện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vùng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chứa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thông</a:t>
            </a:r>
            <a:r>
              <a:rPr lang="en-US" sz="1800" dirty="0">
                <a:latin typeface="Arial" panose="020B0604020202020204" pitchFamily="34" charset="0"/>
                <a:cs typeface="Arial" panose="020B0604020202020204" pitchFamily="34" charset="0"/>
              </a:rPr>
              <a:t> tin </a:t>
            </a:r>
          </a:p>
        </p:txBody>
      </p:sp>
      <p:sp>
        <p:nvSpPr>
          <p:cNvPr id="14" name="Content Placeholder 2"/>
          <p:cNvSpPr txBox="1">
            <a:spLocks/>
          </p:cNvSpPr>
          <p:nvPr/>
        </p:nvSpPr>
        <p:spPr>
          <a:xfrm>
            <a:off x="6020468" y="3351126"/>
            <a:ext cx="2494882" cy="450516"/>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err="1">
                <a:latin typeface="Arial" panose="020B0604020202020204" pitchFamily="34" charset="0"/>
                <a:cs typeface="Arial" panose="020B0604020202020204" pitchFamily="34" charset="0"/>
              </a:rPr>
              <a:t>Xác</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định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tâm</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của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vùng</a:t>
            </a:r>
            <a:endParaRPr lang="en-US" sz="1800" dirty="0">
              <a:latin typeface="Arial" panose="020B0604020202020204" pitchFamily="34" charset="0"/>
              <a:cs typeface="Arial" panose="020B0604020202020204" pitchFamily="34" charset="0"/>
            </a:endParaRPr>
          </a:p>
        </p:txBody>
      </p:sp>
      <p:sp>
        <p:nvSpPr>
          <p:cNvPr id="15" name="Content Placeholder 2"/>
          <p:cNvSpPr txBox="1">
            <a:spLocks/>
          </p:cNvSpPr>
          <p:nvPr/>
        </p:nvSpPr>
        <p:spPr>
          <a:xfrm>
            <a:off x="5152278" y="6002082"/>
            <a:ext cx="3669793" cy="450516"/>
          </a:xfrm>
          <a:prstGeom prst="rect">
            <a:avLst/>
          </a:prstGeom>
        </p:spPr>
        <p:txBody>
          <a:bodyPr vert="horz" lIns="91440" tIns="45720" rIns="91440" bIns="45720" rtlCol="0">
            <a:normAutofit fontScale="850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800" dirty="0" err="1">
                <a:latin typeface="Arial" panose="020B0604020202020204" pitchFamily="34" charset="0"/>
                <a:cs typeface="Arial" panose="020B0604020202020204" pitchFamily="34" charset="0"/>
              </a:rPr>
              <a:t>Cắt</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vùng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thông</a:t>
            </a:r>
            <a:r>
              <a:rPr lang="en-US" sz="1800" dirty="0">
                <a:latin typeface="Arial" panose="020B0604020202020204" pitchFamily="34" charset="0"/>
                <a:cs typeface="Arial" panose="020B0604020202020204" pitchFamily="34" charset="0"/>
              </a:rPr>
              <a:t> tin </a:t>
            </a:r>
            <a:r>
              <a:rPr lang="en-US" sz="1800" dirty="0" err="1">
                <a:latin typeface="Arial" panose="020B0604020202020204" pitchFamily="34" charset="0"/>
                <a:cs typeface="Arial" panose="020B0604020202020204" pitchFamily="34" charset="0"/>
              </a:rPr>
              <a:t>tương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ứng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với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nhãn</a:t>
            </a:r>
            <a:endParaRPr lang="en-US" sz="1800" dirty="0">
              <a:latin typeface="Arial" panose="020B0604020202020204" pitchFamily="34" charset="0"/>
              <a:cs typeface="Arial" panose="020B0604020202020204" pitchFamily="34" charset="0"/>
            </a:endParaRPr>
          </a:p>
        </p:txBody>
      </p:sp>
      <p:pic>
        <p:nvPicPr>
          <p:cNvPr id="8" name="Picture 7" descr="A picture containing text, newspaper&#10;&#10;Description automatically generated">
            <a:extLst>
              <a:ext uri="{FF2B5EF4-FFF2-40B4-BE49-F238E27FC236}">
                <a16:creationId xmlns:a16="http://schemas.microsoft.com/office/drawing/2014/main" id="{59D54067-2509-4138-BD0D-26CF542E6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26" y="2782423"/>
            <a:ext cx="4218045" cy="2658647"/>
          </a:xfrm>
          <a:prstGeom prst="rect">
            <a:avLst/>
          </a:prstGeom>
        </p:spPr>
      </p:pic>
      <p:pic>
        <p:nvPicPr>
          <p:cNvPr id="20" name="Picture 19"/>
          <p:cNvPicPr>
            <a:picLocks noChangeAspect="1"/>
          </p:cNvPicPr>
          <p:nvPr/>
        </p:nvPicPr>
        <p:blipFill>
          <a:blip r:embed="rId4"/>
          <a:stretch>
            <a:fillRect/>
          </a:stretch>
        </p:blipFill>
        <p:spPr>
          <a:xfrm>
            <a:off x="4845557" y="2088657"/>
            <a:ext cx="4283236" cy="3825863"/>
          </a:xfrm>
          <a:prstGeom prst="rect">
            <a:avLst/>
          </a:prstGeom>
        </p:spPr>
      </p:pic>
      <p:sp>
        <p:nvSpPr>
          <p:cNvPr id="22" name="Content Placeholder 2"/>
          <p:cNvSpPr txBox="1">
            <a:spLocks/>
          </p:cNvSpPr>
          <p:nvPr/>
        </p:nvSpPr>
        <p:spPr>
          <a:xfrm>
            <a:off x="2983139" y="1316403"/>
            <a:ext cx="3038021" cy="63257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b="1" dirty="0" err="1">
                <a:latin typeface="Arial" panose="020B0604020202020204" pitchFamily="34" charset="0"/>
                <a:cs typeface="Arial" panose="020B0604020202020204" pitchFamily="34" charset="0"/>
              </a:rPr>
              <a:t>Quá</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trình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hậu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xử</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lý</a:t>
            </a:r>
            <a:endParaRPr lang="en-US" b="1" dirty="0">
              <a:latin typeface="Arial" panose="020B0604020202020204" pitchFamily="34" charset="0"/>
              <a:cs typeface="Arial" panose="020B0604020202020204" pitchFamily="34" charset="0"/>
            </a:endParaRPr>
          </a:p>
        </p:txBody>
      </p:sp>
      <p:sp>
        <p:nvSpPr>
          <p:cNvPr id="24" name="Right Arrow 23"/>
          <p:cNvSpPr/>
          <p:nvPr/>
        </p:nvSpPr>
        <p:spPr>
          <a:xfrm>
            <a:off x="4357771" y="3958429"/>
            <a:ext cx="487786" cy="324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704033" y="4267200"/>
            <a:ext cx="386830" cy="4331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6" name="Rounded Rectangle 25"/>
          <p:cNvSpPr/>
          <p:nvPr/>
        </p:nvSpPr>
        <p:spPr>
          <a:xfrm>
            <a:off x="2374900" y="3568700"/>
            <a:ext cx="901700" cy="1397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161589260"/>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CB858-E79F-4FAC-A23B-BE66D564CE4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3.3 - Reader</a:t>
            </a:r>
            <a:endParaRPr lang="en-US" dirty="0"/>
          </a:p>
        </p:txBody>
      </p:sp>
      <p:sp>
        <p:nvSpPr>
          <p:cNvPr id="4" name="Slide Number Placeholder 3">
            <a:extLst>
              <a:ext uri="{FF2B5EF4-FFF2-40B4-BE49-F238E27FC236}">
                <a16:creationId xmlns:a16="http://schemas.microsoft.com/office/drawing/2014/main" id="{B0DB8EC4-243D-4524-A82B-C86055C829F2}"/>
              </a:ext>
            </a:extLst>
          </p:cNvPr>
          <p:cNvSpPr>
            <a:spLocks noGrp="1"/>
          </p:cNvSpPr>
          <p:nvPr>
            <p:ph type="sldNum" sz="quarter" idx="12"/>
          </p:nvPr>
        </p:nvSpPr>
        <p:spPr/>
        <p:txBody>
          <a:bodyPr/>
          <a:lstStyle/>
          <a:p>
            <a:fld id="{A02EBBDA-6239-48A4-BF42-145536EAE284}" type="slidenum">
              <a:rPr lang="en-US" smtClean="0"/>
              <a:t>17</a:t>
            </a:fld>
            <a:endParaRPr lang="en-US"/>
          </a:p>
        </p:txBody>
      </p:sp>
      <p:sp>
        <p:nvSpPr>
          <p:cNvPr id="6" name="Content Placeholder 2">
            <a:extLst>
              <a:ext uri="{FF2B5EF4-FFF2-40B4-BE49-F238E27FC236}">
                <a16:creationId xmlns:a16="http://schemas.microsoft.com/office/drawing/2014/main" id="{3FEE5862-16D3-4A8A-8231-1D0B43B95DD3}"/>
              </a:ext>
            </a:extLst>
          </p:cNvPr>
          <p:cNvSpPr txBox="1">
            <a:spLocks/>
          </p:cNvSpPr>
          <p:nvPr/>
        </p:nvSpPr>
        <p:spPr>
          <a:xfrm>
            <a:off x="130629" y="1540512"/>
            <a:ext cx="3999367" cy="481583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28600" indent="-228600" algn="just" defTabSz="914400">
              <a:lnSpc>
                <a:spcPct val="114000"/>
              </a:lnSpc>
              <a:tabLst>
                <a:tab pos="234950" algn="l"/>
              </a:tabLst>
            </a:pPr>
            <a:r>
              <a:rPr lang="en-US" sz="2000" b="1" dirty="0" err="1">
                <a:solidFill>
                  <a:schemeClr val="tx1"/>
                </a:solidFill>
                <a:latin typeface="Arial" panose="020B0604020202020204" pitchFamily="34" charset="0"/>
                <a:cs typeface="Arial" panose="020B0604020202020204" pitchFamily="34" charset="0"/>
              </a:rPr>
              <a:t>Dữ</a:t>
            </a:r>
            <a:r>
              <a:rPr lang="en-US" sz="2000" b="1" dirty="0">
                <a:solidFill>
                  <a:schemeClr val="tx1"/>
                </a:solidFill>
                <a:latin typeface="Arial" panose="020B0604020202020204" pitchFamily="34" charset="0"/>
                <a:cs typeface="Arial" panose="020B0604020202020204" pitchFamily="34" charset="0"/>
              </a:rPr>
              <a:t> </a:t>
            </a:r>
            <a:r>
              <a:rPr lang="en-US" sz="2000" b="1" dirty="0" err="1">
                <a:solidFill>
                  <a:schemeClr val="tx1"/>
                </a:solidFill>
                <a:latin typeface="Arial" panose="020B0604020202020204" pitchFamily="34" charset="0"/>
                <a:cs typeface="Arial" panose="020B0604020202020204" pitchFamily="34" charset="0"/>
              </a:rPr>
              <a:t>liệu</a:t>
            </a:r>
            <a:r>
              <a:rPr lang="en-US" sz="2000" b="1"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Các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thông</a:t>
            </a:r>
            <a:r>
              <a:rPr lang="en-US" sz="2000" dirty="0">
                <a:solidFill>
                  <a:schemeClr val="tx1"/>
                </a:solidFill>
                <a:latin typeface="Arial" panose="020B0604020202020204" pitchFamily="34" charset="0"/>
                <a:cs typeface="Arial" panose="020B0604020202020204" pitchFamily="34" charset="0"/>
              </a:rPr>
              <a:t> tin </a:t>
            </a:r>
            <a:r>
              <a:rPr lang="en-US" sz="2000" dirty="0" err="1">
                <a:solidFill>
                  <a:schemeClr val="tx1"/>
                </a:solidFill>
                <a:latin typeface="Arial" panose="020B0604020202020204" pitchFamily="34" charset="0"/>
                <a:cs typeface="Arial" panose="020B0604020202020204" pitchFamily="34" charset="0"/>
              </a:rPr>
              <a:t>được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cắt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ra</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từ</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mô</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hình</a:t>
            </a:r>
            <a:r>
              <a:rPr lang="en-US" sz="2000" dirty="0">
                <a:solidFill>
                  <a:schemeClr val="tx1"/>
                </a:solidFill>
                <a:latin typeface="Arial" panose="020B0604020202020204" pitchFamily="34" charset="0"/>
                <a:cs typeface="Arial" panose="020B0604020202020204" pitchFamily="34" charset="0"/>
              </a:rPr>
              <a:t> Detector </a:t>
            </a:r>
            <a:r>
              <a:rPr lang="en-US" sz="2000" dirty="0" err="1">
                <a:solidFill>
                  <a:schemeClr val="tx1"/>
                </a:solidFill>
                <a:latin typeface="Arial" panose="020B0604020202020204" pitchFamily="34" charset="0"/>
                <a:cs typeface="Arial" panose="020B0604020202020204" pitchFamily="34" charset="0"/>
              </a:rPr>
              <a:t>được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gán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nhãn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và</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sử</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dụng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để</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đào</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tạo</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mô</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hình</a:t>
            </a:r>
            <a:r>
              <a:rPr lang="en-US" sz="2000" dirty="0">
                <a:solidFill>
                  <a:schemeClr val="tx1"/>
                </a:solidFill>
                <a:latin typeface="Arial" panose="020B0604020202020204" pitchFamily="34" charset="0"/>
                <a:cs typeface="Arial" panose="020B0604020202020204" pitchFamily="34" charset="0"/>
              </a:rPr>
              <a:t> Reader.</a:t>
            </a:r>
          </a:p>
          <a:p>
            <a:pPr marL="0" indent="0" algn="just" defTabSz="914400">
              <a:lnSpc>
                <a:spcPct val="114000"/>
              </a:lnSpc>
              <a:buNone/>
              <a:tabLst>
                <a:tab pos="234950" algn="l"/>
              </a:tabLst>
            </a:pPr>
            <a:endParaRPr lang="en-US" sz="2000" dirty="0">
              <a:solidFill>
                <a:schemeClr val="tx1"/>
              </a:solidFill>
              <a:latin typeface="Arial" panose="020B0604020202020204" pitchFamily="34" charset="0"/>
              <a:cs typeface="Arial" panose="020B0604020202020204" pitchFamily="34" charset="0"/>
            </a:endParaRPr>
          </a:p>
          <a:p>
            <a:pPr marL="0" indent="-228600" algn="just" defTabSz="914400">
              <a:lnSpc>
                <a:spcPct val="114000"/>
              </a:lnSpc>
            </a:pPr>
            <a:r>
              <a:rPr lang="en-US" sz="2000" b="1" dirty="0" err="1">
                <a:solidFill>
                  <a:schemeClr val="tx1"/>
                </a:solidFill>
                <a:latin typeface="Arial" panose="020B0604020202020204" pitchFamily="34" charset="0"/>
                <a:cs typeface="Arial" panose="020B0604020202020204" pitchFamily="34" charset="0"/>
              </a:rPr>
              <a:t>Đa</a:t>
            </a:r>
            <a:r>
              <a:rPr lang="en-US" sz="2000" b="1" dirty="0">
                <a:solidFill>
                  <a:schemeClr val="tx1"/>
                </a:solidFill>
                <a:latin typeface="Arial" panose="020B0604020202020204" pitchFamily="34" charset="0"/>
                <a:cs typeface="Arial" panose="020B0604020202020204" pitchFamily="34" charset="0"/>
              </a:rPr>
              <a:t> </a:t>
            </a:r>
            <a:r>
              <a:rPr lang="en-US" sz="2000" b="1" dirty="0" err="1">
                <a:solidFill>
                  <a:schemeClr val="tx1"/>
                </a:solidFill>
                <a:latin typeface="Arial" panose="020B0604020202020204" pitchFamily="34" charset="0"/>
                <a:cs typeface="Arial" panose="020B0604020202020204" pitchFamily="34" charset="0"/>
              </a:rPr>
              <a:t>dạng</a:t>
            </a:r>
            <a:r>
              <a:rPr lang="en-US" sz="2000" b="1" dirty="0">
                <a:solidFill>
                  <a:schemeClr val="tx1"/>
                </a:solidFill>
                <a:latin typeface="Arial" panose="020B0604020202020204" pitchFamily="34" charset="0"/>
                <a:cs typeface="Arial" panose="020B0604020202020204" pitchFamily="34" charset="0"/>
              </a:rPr>
              <a:t> </a:t>
            </a:r>
            <a:r>
              <a:rPr lang="en-US" sz="2000" b="1" dirty="0" err="1">
                <a:solidFill>
                  <a:schemeClr val="tx1"/>
                </a:solidFill>
                <a:latin typeface="Arial" panose="020B0604020202020204" pitchFamily="34" charset="0"/>
                <a:cs typeface="Arial" panose="020B0604020202020204" pitchFamily="34" charset="0"/>
              </a:rPr>
              <a:t>dữ</a:t>
            </a:r>
            <a:r>
              <a:rPr lang="en-US" sz="2000" b="1" dirty="0">
                <a:solidFill>
                  <a:schemeClr val="tx1"/>
                </a:solidFill>
                <a:latin typeface="Arial" panose="020B0604020202020204" pitchFamily="34" charset="0"/>
                <a:cs typeface="Arial" panose="020B0604020202020204" pitchFamily="34" charset="0"/>
              </a:rPr>
              <a:t> </a:t>
            </a:r>
            <a:r>
              <a:rPr lang="en-US" sz="2000" b="1" dirty="0" err="1">
                <a:solidFill>
                  <a:schemeClr val="tx1"/>
                </a:solidFill>
                <a:latin typeface="Arial" panose="020B0604020202020204" pitchFamily="34" charset="0"/>
                <a:cs typeface="Arial" panose="020B0604020202020204" pitchFamily="34" charset="0"/>
              </a:rPr>
              <a:t>liệu</a:t>
            </a:r>
            <a:r>
              <a:rPr lang="en-US" sz="2000" b="1" dirty="0">
                <a:solidFill>
                  <a:schemeClr val="tx1"/>
                </a:solidFill>
                <a:latin typeface="Arial" panose="020B0604020202020204" pitchFamily="34" charset="0"/>
                <a:cs typeface="Arial" panose="020B0604020202020204" pitchFamily="34" charset="0"/>
              </a:rPr>
              <a:t>:</a:t>
            </a:r>
          </a:p>
          <a:p>
            <a:pPr marL="515938" lvl="1" indent="-285750" algn="just" defTabSz="914400">
              <a:lnSpc>
                <a:spcPct val="114000"/>
              </a:lnSpc>
              <a:buFont typeface="Courier New" panose="02070309020205020404" pitchFamily="49" charset="0"/>
              <a:buChar char="o"/>
            </a:pPr>
            <a:r>
              <a:rPr lang="en-US" sz="2000" dirty="0" err="1">
                <a:solidFill>
                  <a:schemeClr val="tx1"/>
                </a:solidFill>
                <a:latin typeface="Arial" panose="020B0604020202020204" pitchFamily="34" charset="0"/>
                <a:cs typeface="Arial" panose="020B0604020202020204" pitchFamily="34" charset="0"/>
              </a:rPr>
              <a:t>Dịch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ngẫu</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nhiên</a:t>
            </a:r>
            <a:r>
              <a:rPr lang="en-US" sz="2000" dirty="0">
                <a:solidFill>
                  <a:schemeClr val="tx1"/>
                </a:solidFill>
                <a:latin typeface="Arial" panose="020B0604020202020204" pitchFamily="34" charset="0"/>
                <a:cs typeface="Arial" panose="020B0604020202020204" pitchFamily="34" charset="0"/>
              </a:rPr>
              <a:t> </a:t>
            </a:r>
          </a:p>
          <a:p>
            <a:pPr marL="515938" lvl="1" indent="-285750" algn="just" defTabSz="914400">
              <a:lnSpc>
                <a:spcPct val="114000"/>
              </a:lnSpc>
              <a:buFont typeface="Courier New" panose="02070309020205020404" pitchFamily="49" charset="0"/>
              <a:buChar char="o"/>
            </a:pPr>
            <a:r>
              <a:rPr lang="en-US" sz="2000" dirty="0" err="1">
                <a:solidFill>
                  <a:schemeClr val="tx1"/>
                </a:solidFill>
                <a:latin typeface="Arial" panose="020B0604020202020204" pitchFamily="34" charset="0"/>
                <a:cs typeface="Arial" panose="020B0604020202020204" pitchFamily="34" charset="0"/>
              </a:rPr>
              <a:t>Thêm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nhiễu</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vào</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hình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ảnh</a:t>
            </a:r>
            <a:endParaRPr lang="en-US" sz="2000" dirty="0">
              <a:solidFill>
                <a:schemeClr val="tx1"/>
              </a:solidFill>
              <a:latin typeface="Arial" panose="020B0604020202020204" pitchFamily="34" charset="0"/>
              <a:cs typeface="Arial" panose="020B0604020202020204" pitchFamily="34" charset="0"/>
            </a:endParaRPr>
          </a:p>
          <a:p>
            <a:pPr marL="515938" lvl="1" indent="-285750" algn="just" defTabSz="914400">
              <a:lnSpc>
                <a:spcPct val="114000"/>
              </a:lnSpc>
              <a:buFont typeface="Courier New" panose="02070309020205020404" pitchFamily="49" charset="0"/>
              <a:buChar char="o"/>
            </a:pPr>
            <a:r>
              <a:rPr lang="en-US" sz="2000" dirty="0" err="1">
                <a:solidFill>
                  <a:schemeClr val="tx1"/>
                </a:solidFill>
                <a:latin typeface="Arial" panose="020B0604020202020204" pitchFamily="34" charset="0"/>
                <a:cs typeface="Arial" panose="020B0604020202020204" pitchFamily="34" charset="0"/>
              </a:rPr>
              <a:t>Làm</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mờ</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đổi</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kênh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màu</a:t>
            </a:r>
            <a:r>
              <a:rPr lang="en-US" sz="2000" dirty="0">
                <a:solidFill>
                  <a:schemeClr val="tx1"/>
                </a:solidFill>
                <a:latin typeface="Arial" panose="020B0604020202020204" pitchFamily="34" charset="0"/>
                <a:cs typeface="Arial" panose="020B0604020202020204" pitchFamily="34" charset="0"/>
              </a:rPr>
              <a:t> </a:t>
            </a:r>
          </a:p>
        </p:txBody>
      </p:sp>
      <p:pic>
        <p:nvPicPr>
          <p:cNvPr id="7" name="Content Placeholder 9" descr="Text&#10;&#10;Description automatically generated">
            <a:extLst>
              <a:ext uri="{FF2B5EF4-FFF2-40B4-BE49-F238E27FC236}">
                <a16:creationId xmlns:a16="http://schemas.microsoft.com/office/drawing/2014/main" id="{5AB6ECCF-3ABE-4982-9007-918AB0F9A687}"/>
              </a:ext>
            </a:extLst>
          </p:cNvPr>
          <p:cNvPicPr>
            <a:picLocks noGrp="1" noChangeAspect="1"/>
          </p:cNvPicPr>
          <p:nvPr>
            <p:ph idx="1"/>
          </p:nvPr>
        </p:nvPicPr>
        <p:blipFill rotWithShape="1">
          <a:blip r:embed="rId3"/>
          <a:srcRect l="4974" r="-4" b="-4"/>
          <a:stretch/>
        </p:blipFill>
        <p:spPr>
          <a:xfrm>
            <a:off x="4787138" y="1070154"/>
            <a:ext cx="3867912" cy="5286197"/>
          </a:xfrm>
          <a:prstGeom prst="rect">
            <a:avLst/>
          </a:prstGeom>
        </p:spPr>
      </p:pic>
    </p:spTree>
    <p:extLst>
      <p:ext uri="{BB962C8B-B14F-4D97-AF65-F5344CB8AC3E}">
        <p14:creationId xmlns:p14="http://schemas.microsoft.com/office/powerpoint/2010/main" val="170190925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3.3 - </a:t>
            </a:r>
            <a:r>
              <a:rPr lang="en-US" dirty="0" err="1">
                <a:latin typeface="Arial" panose="020B0604020202020204" pitchFamily="34" charset="0"/>
                <a:ea typeface="Arial Unicode MS" panose="020B0604020202020204" pitchFamily="34" charset="-128"/>
                <a:cs typeface="Arial" panose="020B0604020202020204" pitchFamily="34" charset="0"/>
              </a:rPr>
              <a:t>Mô</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hình</a:t>
            </a:r>
            <a:r>
              <a:rPr lang="en-US" dirty="0">
                <a:latin typeface="Arial" panose="020B0604020202020204" pitchFamily="34" charset="0"/>
                <a:ea typeface="Arial Unicode MS" panose="020B0604020202020204" pitchFamily="34" charset="-128"/>
                <a:cs typeface="Arial" panose="020B0604020202020204" pitchFamily="34" charset="0"/>
              </a:rPr>
              <a:t> Transformer for OCR </a:t>
            </a:r>
          </a:p>
        </p:txBody>
      </p:sp>
      <p:sp>
        <p:nvSpPr>
          <p:cNvPr id="6" name="Slide Number Placeholder 5">
            <a:extLst>
              <a:ext uri="{FF2B5EF4-FFF2-40B4-BE49-F238E27FC236}">
                <a16:creationId xmlns:a16="http://schemas.microsoft.com/office/drawing/2014/main" id="{19A5D4FF-EF25-B948-B802-0AAD9F99F504}"/>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18</a:t>
            </a:fld>
            <a:endParaRPr lang="en-US">
              <a:latin typeface="Arial" panose="020B0604020202020204" pitchFamily="34" charset="0"/>
              <a:ea typeface="Arial Unicode MS" panose="020B0604020202020204" pitchFamily="34" charset="-128"/>
              <a:cs typeface="Arial" panose="020B0604020202020204" pitchFamily="34" charset="0"/>
            </a:endParaRPr>
          </a:p>
        </p:txBody>
      </p:sp>
      <p:sp>
        <p:nvSpPr>
          <p:cNvPr id="11" name="Content Placeholder 2"/>
          <p:cNvSpPr txBox="1">
            <a:spLocks/>
          </p:cNvSpPr>
          <p:nvPr/>
        </p:nvSpPr>
        <p:spPr>
          <a:xfrm>
            <a:off x="449849" y="1658470"/>
            <a:ext cx="3063372" cy="169067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Gồm</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2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thành</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phần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a:t>
            </a:r>
          </a:p>
          <a:p>
            <a:pPr algn="just">
              <a:lnSpc>
                <a:spcPct val="100000"/>
              </a:lnSpc>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Khối</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CNN: VGG19</a:t>
            </a:r>
          </a:p>
          <a:p>
            <a:pPr algn="just">
              <a:lnSpc>
                <a:spcPct val="100000"/>
              </a:lnSpc>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Khối</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Transformer</a:t>
            </a:r>
          </a:p>
        </p:txBody>
      </p:sp>
      <p:pic>
        <p:nvPicPr>
          <p:cNvPr id="12" name="Google Shape;206;p14" descr="Ảnh có chứa ảnh chụp màn hình&#10;&#10;Mô tả được tạo tự động"/>
          <p:cNvPicPr preferRelativeResize="0">
            <a:picLocks/>
          </p:cNvPicPr>
          <p:nvPr/>
        </p:nvPicPr>
        <p:blipFill rotWithShape="1">
          <a:blip r:embed="rId3">
            <a:alphaModFix/>
          </a:blip>
          <a:srcRect/>
          <a:stretch/>
        </p:blipFill>
        <p:spPr>
          <a:xfrm>
            <a:off x="4586314" y="1301625"/>
            <a:ext cx="4349139" cy="5419851"/>
          </a:xfrm>
          <a:prstGeom prst="rect">
            <a:avLst/>
          </a:prstGeom>
          <a:noFill/>
          <a:ln>
            <a:noFill/>
          </a:ln>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88" y="3842245"/>
            <a:ext cx="3703495" cy="2444171"/>
          </a:xfrm>
          <a:prstGeom prst="rect">
            <a:avLst/>
          </a:prstGeom>
        </p:spPr>
      </p:pic>
      <p:cxnSp>
        <p:nvCxnSpPr>
          <p:cNvPr id="22" name="Google Shape;210;p14"/>
          <p:cNvCxnSpPr/>
          <p:nvPr/>
        </p:nvCxnSpPr>
        <p:spPr>
          <a:xfrm rot="10800000">
            <a:off x="3673252" y="4922042"/>
            <a:ext cx="1233126" cy="1222087"/>
          </a:xfrm>
          <a:prstGeom prst="bentConnector3">
            <a:avLst>
              <a:gd name="adj1" fmla="val 50000"/>
            </a:avLst>
          </a:prstGeom>
          <a:noFill/>
          <a:ln w="12700" cap="flat" cmpd="sng">
            <a:solidFill>
              <a:schemeClr val="accent1"/>
            </a:solidFill>
            <a:prstDash val="solid"/>
            <a:round/>
            <a:headEnd type="none" w="sm" len="sm"/>
            <a:tailEnd type="triangle" w="med" len="med"/>
          </a:ln>
        </p:spPr>
      </p:cxnSp>
      <p:sp>
        <p:nvSpPr>
          <p:cNvPr id="24" name="Content Placeholder 2"/>
          <p:cNvSpPr txBox="1">
            <a:spLocks/>
          </p:cNvSpPr>
          <p:nvPr/>
        </p:nvSpPr>
        <p:spPr>
          <a:xfrm>
            <a:off x="449070" y="1156048"/>
            <a:ext cx="5565939" cy="575302"/>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Kiến</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trúc</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mô</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hình</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Transformer for OCR</a:t>
            </a:r>
          </a:p>
          <a:p>
            <a:pPr marL="0" indent="0" algn="just">
              <a:lnSpc>
                <a:spcPct val="100000"/>
              </a:lnSpc>
              <a:buFont typeface="Arial" panose="020B0604020202020204" pitchFamily="34" charset="0"/>
              <a:buNone/>
            </a:pP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p>
        </p:txBody>
      </p:sp>
    </p:spTree>
    <p:extLst>
      <p:ext uri="{BB962C8B-B14F-4D97-AF65-F5344CB8AC3E}">
        <p14:creationId xmlns:p14="http://schemas.microsoft.com/office/powerpoint/2010/main" val="2835454775"/>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rial" panose="020B0604020202020204" pitchFamily="34" charset="0"/>
                <a:ea typeface="Arial Unicode MS" panose="020B0604020202020204" pitchFamily="34" charset="-128"/>
                <a:cs typeface="Arial" panose="020B0604020202020204" pitchFamily="34" charset="0"/>
              </a:rPr>
              <a:t>Nội</a:t>
            </a:r>
            <a:r>
              <a:rPr lang="en-US" dirty="0">
                <a:latin typeface="Arial" panose="020B0604020202020204" pitchFamily="34" charset="0"/>
                <a:ea typeface="Arial Unicode MS" panose="020B0604020202020204" pitchFamily="34" charset="-128"/>
                <a:cs typeface="Arial" panose="020B0604020202020204" pitchFamily="34" charset="0"/>
              </a:rPr>
              <a:t> dung </a:t>
            </a:r>
            <a:r>
              <a:rPr lang="en-US" dirty="0" err="1">
                <a:latin typeface="Arial" panose="020B0604020202020204" pitchFamily="34" charset="0"/>
                <a:ea typeface="Arial Unicode MS" panose="020B0604020202020204" pitchFamily="34" charset="-128"/>
                <a:cs typeface="Arial" panose="020B0604020202020204" pitchFamily="34" charset="0"/>
              </a:rPr>
              <a:t>chính</a:t>
            </a:r>
            <a:endParaRPr lang="en-US" dirty="0">
              <a:latin typeface="Arial" panose="020B0604020202020204" pitchFamily="34" charset="0"/>
              <a:ea typeface="Arial Unicode MS" panose="020B0604020202020204" pitchFamily="34" charset="-128"/>
              <a:cs typeface="Arial" panose="020B0604020202020204" pitchFamily="34" charset="0"/>
            </a:endParaRPr>
          </a:p>
        </p:txBody>
      </p:sp>
      <p:sp>
        <p:nvSpPr>
          <p:cNvPr id="3" name="Content Placeholder 2"/>
          <p:cNvSpPr>
            <a:spLocks noGrp="1"/>
          </p:cNvSpPr>
          <p:nvPr>
            <p:ph idx="1"/>
          </p:nvPr>
        </p:nvSpPr>
        <p:spPr/>
        <p:txBody>
          <a:bodyPr>
            <a:normAutofit/>
          </a:bodyPr>
          <a:lstStyle/>
          <a:p>
            <a:pPr marL="457200" indent="-457200">
              <a:buAutoNum type="arabicPeriod"/>
            </a:pP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Giới</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thiệu</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đề</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tài</a:t>
            </a:r>
            <a:endPar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a:p>
            <a:pPr marL="457200" indent="-457200">
              <a:buAutoNum type="arabicPeriod"/>
            </a:pP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Cơ</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sở</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lý</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thuyết</a:t>
            </a:r>
            <a:endPar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a:p>
            <a:pPr marL="457200" indent="-457200">
              <a:buAutoNum type="arabicPeriod"/>
            </a:pP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Phương</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pháp</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giải</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quyết</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bài</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toán</a:t>
            </a:r>
            <a:endPar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a:p>
            <a:pPr marL="457200" indent="-457200">
              <a:buAutoNum type="arabicPeriod"/>
            </a:pP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Kết</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quả</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đạt</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được</a:t>
            </a:r>
            <a:endPar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a:p>
            <a:pPr marL="457200" indent="-457200">
              <a:buAutoNum type="arabicPeriod"/>
            </a:pP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Kết</a:t>
            </a:r>
            <a:r>
              <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30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luận</a:t>
            </a:r>
            <a:endParaRPr lang="en-US" sz="30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4" name="Slide Number Placeholder 3">
            <a:extLst>
              <a:ext uri="{FF2B5EF4-FFF2-40B4-BE49-F238E27FC236}">
                <a16:creationId xmlns:a16="http://schemas.microsoft.com/office/drawing/2014/main" id="{2DDB6DA6-B3D1-0A45-ABA5-9C9A29CD2F27}"/>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1</a:t>
            </a:fld>
            <a:endParaRPr lang="en-US" dirty="0">
              <a:latin typeface="Arial" panose="020B0604020202020204" pitchFamily="34" charset="0"/>
              <a:ea typeface="Arial Unicode MS" panose="020B0604020202020204" pitchFamily="34" charset="-128"/>
              <a:cs typeface="Arial" panose="020B0604020202020204" pitchFamily="34" charset="0"/>
            </a:endParaRPr>
          </a:p>
        </p:txBody>
      </p:sp>
    </p:spTree>
    <p:extLst>
      <p:ext uri="{BB962C8B-B14F-4D97-AF65-F5344CB8AC3E}">
        <p14:creationId xmlns:p14="http://schemas.microsoft.com/office/powerpoint/2010/main" val="2365241059"/>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3.3 - Reader</a:t>
            </a:r>
            <a:endParaRPr lang="en-US" dirty="0"/>
          </a:p>
        </p:txBody>
      </p:sp>
      <p:sp>
        <p:nvSpPr>
          <p:cNvPr id="4" name="Slide Number Placeholder 3"/>
          <p:cNvSpPr>
            <a:spLocks noGrp="1"/>
          </p:cNvSpPr>
          <p:nvPr>
            <p:ph type="sldNum" sz="quarter" idx="12"/>
          </p:nvPr>
        </p:nvSpPr>
        <p:spPr/>
        <p:txBody>
          <a:bodyPr/>
          <a:lstStyle/>
          <a:p>
            <a:fld id="{A02EBBDA-6239-48A4-BF42-145536EAE284}" type="slidenum">
              <a:rPr lang="en-US" smtClean="0"/>
              <a:t>19</a:t>
            </a:fld>
            <a:endParaRPr lang="en-US"/>
          </a:p>
        </p:txBody>
      </p:sp>
      <p:pic>
        <p:nvPicPr>
          <p:cNvPr id="5" name="Content Placeholder 4">
            <a:extLst>
              <a:ext uri="{FF2B5EF4-FFF2-40B4-BE49-F238E27FC236}">
                <a16:creationId xmlns:a16="http://schemas.microsoft.com/office/drawing/2014/main" id="{5FB9CE30-7C03-4311-B9B7-B01DE4A1F453}"/>
              </a:ext>
            </a:extLst>
          </p:cNvPr>
          <p:cNvPicPr>
            <a:picLocks/>
          </p:cNvPicPr>
          <p:nvPr/>
        </p:nvPicPr>
        <p:blipFill rotWithShape="1">
          <a:blip r:embed="rId3"/>
          <a:srcRect l="3680" r="6297" b="-1"/>
          <a:stretch/>
        </p:blipFill>
        <p:spPr>
          <a:xfrm>
            <a:off x="4071710" y="2120323"/>
            <a:ext cx="4772479" cy="4030755"/>
          </a:xfrm>
          <a:prstGeom prst="rect">
            <a:avLst/>
          </a:prstGeom>
        </p:spPr>
      </p:pic>
      <p:sp>
        <p:nvSpPr>
          <p:cNvPr id="8" name="Content Placeholder 9">
            <a:extLst>
              <a:ext uri="{FF2B5EF4-FFF2-40B4-BE49-F238E27FC236}">
                <a16:creationId xmlns:a16="http://schemas.microsoft.com/office/drawing/2014/main" id="{C0B4683D-45AA-4F42-BBC3-F707DA8EEEB5}"/>
              </a:ext>
            </a:extLst>
          </p:cNvPr>
          <p:cNvSpPr>
            <a:spLocks noGrp="1"/>
          </p:cNvSpPr>
          <p:nvPr>
            <p:ph idx="1"/>
          </p:nvPr>
        </p:nvSpPr>
        <p:spPr>
          <a:xfrm>
            <a:off x="488950" y="1975143"/>
            <a:ext cx="3261956" cy="4546955"/>
          </a:xfrm>
        </p:spPr>
        <p:txBody>
          <a:bodyPr anchor="ctr">
            <a:normAutofit/>
          </a:bodyPr>
          <a:lstStyle/>
          <a:p>
            <a:pPr marL="0" indent="0">
              <a:lnSpc>
                <a:spcPct val="110000"/>
              </a:lnSpc>
              <a:buNone/>
            </a:pPr>
            <a:r>
              <a:rPr lang="en-US" sz="1800" dirty="0">
                <a:latin typeface="Arial" panose="020B0604020202020204" pitchFamily="34" charset="0"/>
                <a:cs typeface="Arial" panose="020B0604020202020204" pitchFamily="34" charset="0"/>
              </a:rPr>
              <a:t>Transfer learning: pretrained model </a:t>
            </a:r>
            <a:r>
              <a:rPr lang="en-US" sz="1800" dirty="0" err="1">
                <a:latin typeface="Arial" panose="020B0604020202020204" pitchFamily="34" charset="0"/>
                <a:cs typeface="Arial" panose="020B0604020202020204" pitchFamily="34" charset="0"/>
              </a:rPr>
              <a:t>với</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bộ</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dữ</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liệu</a:t>
            </a:r>
            <a:r>
              <a:rPr lang="en-US" sz="1800" dirty="0">
                <a:latin typeface="Arial" panose="020B0604020202020204" pitchFamily="34" charset="0"/>
                <a:cs typeface="Arial" panose="020B0604020202020204" pitchFamily="34" charset="0"/>
              </a:rPr>
              <a:t> 10 </a:t>
            </a:r>
            <a:r>
              <a:rPr lang="en-US" sz="1800" dirty="0" err="1">
                <a:latin typeface="Arial" panose="020B0604020202020204" pitchFamily="34" charset="0"/>
                <a:cs typeface="Arial" panose="020B0604020202020204" pitchFamily="34" charset="0"/>
              </a:rPr>
              <a:t>triệu</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ảnh</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văn</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bản</a:t>
            </a:r>
            <a:r>
              <a:rPr lang="en-US" sz="1800" dirty="0">
                <a:latin typeface="Arial" panose="020B0604020202020204" pitchFamily="34" charset="0"/>
                <a:cs typeface="Arial" panose="020B0604020202020204" pitchFamily="34" charset="0"/>
              </a:rPr>
              <a:t> scan</a:t>
            </a:r>
          </a:p>
          <a:p>
            <a:pPr marL="0" indent="0">
              <a:lnSpc>
                <a:spcPct val="110000"/>
              </a:lnSpc>
              <a:buNone/>
            </a:pPr>
            <a:r>
              <a:rPr lang="en-US" sz="1800" dirty="0" err="1">
                <a:latin typeface="Arial" panose="020B0604020202020204" pitchFamily="34" charset="0"/>
                <a:cs typeface="Arial" panose="020B0604020202020204" pitchFamily="34" charset="0"/>
              </a:rPr>
              <a:t>Thông</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số</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đào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tạo</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mô</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hình</a:t>
            </a:r>
            <a:r>
              <a:rPr lang="en-US" sz="1800" dirty="0">
                <a:latin typeface="Arial" panose="020B0604020202020204" pitchFamily="34" charset="0"/>
                <a:cs typeface="Arial" panose="020B0604020202020204" pitchFamily="34" charset="0"/>
              </a:rPr>
              <a:t>:</a:t>
            </a:r>
          </a:p>
          <a:p>
            <a:pPr>
              <a:lnSpc>
                <a:spcPct val="110000"/>
              </a:lnSpc>
            </a:pPr>
            <a:r>
              <a:rPr lang="en-US" sz="1800" dirty="0">
                <a:latin typeface="Arial" panose="020B0604020202020204" pitchFamily="34" charset="0"/>
                <a:cs typeface="Arial" panose="020B0604020202020204" pitchFamily="34" charset="0"/>
              </a:rPr>
              <a:t>Optimizer: Adam(betas = (0.9, 0.98))</a:t>
            </a:r>
          </a:p>
          <a:p>
            <a:pPr>
              <a:lnSpc>
                <a:spcPct val="110000"/>
              </a:lnSpc>
            </a:pPr>
            <a:r>
              <a:rPr lang="en-US" sz="1800" dirty="0">
                <a:latin typeface="Arial" panose="020B0604020202020204" pitchFamily="34" charset="0"/>
                <a:cs typeface="Arial" panose="020B0604020202020204" pitchFamily="34" charset="0"/>
              </a:rPr>
              <a:t>Scheduler: </a:t>
            </a:r>
            <a:r>
              <a:rPr lang="en-US" sz="1800" dirty="0" err="1">
                <a:latin typeface="Arial" panose="020B0604020202020204" pitchFamily="34" charset="0"/>
                <a:cs typeface="Arial" panose="020B0604020202020204" pitchFamily="34" charset="0"/>
              </a:rPr>
              <a:t>OneCycleLR</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max_lr</a:t>
            </a:r>
            <a:r>
              <a:rPr lang="en-US" sz="1800" dirty="0">
                <a:latin typeface="Arial" panose="020B0604020202020204" pitchFamily="34" charset="0"/>
                <a:cs typeface="Arial" panose="020B0604020202020204" pitchFamily="34" charset="0"/>
              </a:rPr>
              <a:t>=0.0003)</a:t>
            </a:r>
          </a:p>
          <a:p>
            <a:pPr>
              <a:lnSpc>
                <a:spcPct val="110000"/>
              </a:lnSpc>
            </a:pPr>
            <a:r>
              <a:rPr lang="en-US" sz="1800" dirty="0">
                <a:latin typeface="Arial" panose="020B0604020202020204" pitchFamily="34" charset="0"/>
                <a:cs typeface="Arial" panose="020B0604020202020204" pitchFamily="34" charset="0"/>
              </a:rPr>
              <a:t>Batch size = 32</a:t>
            </a:r>
          </a:p>
          <a:p>
            <a:pPr>
              <a:lnSpc>
                <a:spcPct val="110000"/>
              </a:lnSpc>
            </a:pPr>
            <a:r>
              <a:rPr lang="en-US" sz="1800" dirty="0" err="1">
                <a:latin typeface="Arial" panose="020B0604020202020204" pitchFamily="34" charset="0"/>
                <a:cs typeface="Arial" panose="020B0604020202020204" pitchFamily="34" charset="0"/>
              </a:rPr>
              <a:t>Num</a:t>
            </a:r>
            <a:r>
              <a:rPr lang="en-US" sz="1800" dirty="0">
                <a:latin typeface="Arial" panose="020B0604020202020204" pitchFamily="34" charset="0"/>
                <a:cs typeface="Arial" panose="020B0604020202020204" pitchFamily="34" charset="0"/>
              </a:rPr>
              <a:t> iterations = 20000</a:t>
            </a:r>
          </a:p>
          <a:p>
            <a:endParaRPr lang="en-US" sz="1800" dirty="0">
              <a:latin typeface="Arial" panose="020B0604020202020204" pitchFamily="34" charset="0"/>
              <a:cs typeface="Arial" panose="020B0604020202020204" pitchFamily="34" charset="0"/>
            </a:endParaRPr>
          </a:p>
        </p:txBody>
      </p:sp>
      <p:sp>
        <p:nvSpPr>
          <p:cNvPr id="9" name="Content Placeholder 2"/>
          <p:cNvSpPr txBox="1">
            <a:spLocks/>
          </p:cNvSpPr>
          <p:nvPr/>
        </p:nvSpPr>
        <p:spPr>
          <a:xfrm>
            <a:off x="1827981" y="1264092"/>
            <a:ext cx="4928201" cy="41778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Đào</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tạo</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mô</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0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hình</a:t>
            </a:r>
            <a:r>
              <a:rPr lang="en-US" sz="20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Transformer for OCR</a:t>
            </a:r>
          </a:p>
        </p:txBody>
      </p:sp>
    </p:spTree>
    <p:extLst>
      <p:ext uri="{BB962C8B-B14F-4D97-AF65-F5344CB8AC3E}">
        <p14:creationId xmlns:p14="http://schemas.microsoft.com/office/powerpoint/2010/main" val="75828259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116393"/>
            <a:ext cx="8026400" cy="1325563"/>
          </a:xfrm>
        </p:spPr>
        <p:txBody>
          <a:bodyPr/>
          <a:lstStyle/>
          <a:p>
            <a:r>
              <a:rPr lang="en-US" dirty="0">
                <a:latin typeface="Arial" panose="020B0604020202020204" pitchFamily="34" charset="0"/>
                <a:cs typeface="Arial" panose="020B0604020202020204" pitchFamily="34" charset="0"/>
              </a:rPr>
              <a:t>4.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endParaRPr lang="en-US" dirty="0"/>
          </a:p>
        </p:txBody>
      </p:sp>
      <p:sp>
        <p:nvSpPr>
          <p:cNvPr id="4" name="Slide Number Placeholder 3"/>
          <p:cNvSpPr>
            <a:spLocks noGrp="1"/>
          </p:cNvSpPr>
          <p:nvPr>
            <p:ph type="sldNum" sz="quarter" idx="12"/>
          </p:nvPr>
        </p:nvSpPr>
        <p:spPr/>
        <p:txBody>
          <a:bodyPr/>
          <a:lstStyle/>
          <a:p>
            <a:fld id="{A02EBBDA-6239-48A4-BF42-145536EAE284}" type="slidenum">
              <a:rPr lang="en-US" smtClean="0"/>
              <a:t>20</a:t>
            </a:fld>
            <a:endParaRPr lang="en-US"/>
          </a:p>
        </p:txBody>
      </p:sp>
      <p:sp>
        <p:nvSpPr>
          <p:cNvPr id="10" name="Content Placeholder 2"/>
          <p:cNvSpPr txBox="1">
            <a:spLocks/>
          </p:cNvSpPr>
          <p:nvPr/>
        </p:nvSpPr>
        <p:spPr>
          <a:xfrm>
            <a:off x="3378424" y="1877903"/>
            <a:ext cx="2492986" cy="61190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err="1">
                <a:latin typeface="Arial" panose="020B0604020202020204" pitchFamily="34" charset="0"/>
                <a:cs typeface="Arial" panose="020B0604020202020204" pitchFamily="34" charset="0"/>
              </a:rPr>
              <a:t>Mô</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hình</a:t>
            </a:r>
            <a:r>
              <a:rPr lang="en-US" sz="2200" b="1" dirty="0">
                <a:latin typeface="Arial" panose="020B0604020202020204" pitchFamily="34" charset="0"/>
                <a:cs typeface="Arial" panose="020B0604020202020204" pitchFamily="34" charset="0"/>
              </a:rPr>
              <a:t> Cropper</a:t>
            </a:r>
          </a:p>
        </p:txBody>
      </p:sp>
      <p:graphicFrame>
        <p:nvGraphicFramePr>
          <p:cNvPr id="11" name="Table 10"/>
          <p:cNvGraphicFramePr>
            <a:graphicFrameLocks noGrp="1"/>
          </p:cNvGraphicFramePr>
          <p:nvPr>
            <p:extLst>
              <p:ext uri="{D42A27DB-BD31-4B8C-83A1-F6EECF244321}">
                <p14:modId xmlns:p14="http://schemas.microsoft.com/office/powerpoint/2010/main" val="1007948918"/>
              </p:ext>
            </p:extLst>
          </p:nvPr>
        </p:nvGraphicFramePr>
        <p:xfrm>
          <a:off x="1711227" y="2634183"/>
          <a:ext cx="5613929" cy="2848302"/>
        </p:xfrm>
        <a:graphic>
          <a:graphicData uri="http://schemas.openxmlformats.org/drawingml/2006/table">
            <a:tbl>
              <a:tblPr firstRow="1" bandRow="1">
                <a:tableStyleId>{C083E6E3-FA7D-4D7B-A595-EF9225AFEA82}</a:tableStyleId>
              </a:tblPr>
              <a:tblGrid>
                <a:gridCol w="3245797">
                  <a:extLst>
                    <a:ext uri="{9D8B030D-6E8A-4147-A177-3AD203B41FA5}">
                      <a16:colId xmlns:a16="http://schemas.microsoft.com/office/drawing/2014/main" val="20000"/>
                    </a:ext>
                  </a:extLst>
                </a:gridCol>
                <a:gridCol w="2368132">
                  <a:extLst>
                    <a:ext uri="{9D8B030D-6E8A-4147-A177-3AD203B41FA5}">
                      <a16:colId xmlns:a16="http://schemas.microsoft.com/office/drawing/2014/main" val="20001"/>
                    </a:ext>
                  </a:extLst>
                </a:gridCol>
              </a:tblGrid>
              <a:tr h="1080077">
                <a:tc>
                  <a:txBody>
                    <a:bodyPr/>
                    <a:lstStyle/>
                    <a:p>
                      <a:pPr algn="ctr"/>
                      <a:r>
                        <a:rPr lang="en-US" sz="2000" dirty="0" err="1">
                          <a:latin typeface="Arial" panose="020B0604020202020204" pitchFamily="34" charset="0"/>
                          <a:cs typeface="Arial" panose="020B0604020202020204" pitchFamily="34" charset="0"/>
                        </a:rPr>
                        <a:t>Mô</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hình</a:t>
                      </a:r>
                      <a:endParaRPr lang="en-US" sz="2000"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r>
                        <a:rPr lang="en-US" sz="2000" dirty="0" err="1">
                          <a:latin typeface="Arial" panose="020B0604020202020204" pitchFamily="34" charset="0"/>
                          <a:cs typeface="Arial" panose="020B0604020202020204" pitchFamily="34" charset="0"/>
                        </a:rPr>
                        <a:t>Độ</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chính</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xác</a:t>
                      </a:r>
                      <a:r>
                        <a:rPr lang="en-US" sz="2000" baseline="0" dirty="0">
                          <a:latin typeface="Arial" panose="020B0604020202020204" pitchFamily="34" charset="0"/>
                          <a:cs typeface="Arial" panose="020B0604020202020204" pitchFamily="34" charset="0"/>
                        </a:rPr>
                        <a:t> </a:t>
                      </a:r>
                    </a:p>
                    <a:p>
                      <a:pPr algn="ctr"/>
                      <a:r>
                        <a:rPr lang="en-US" sz="2000" b="0" baseline="0" dirty="0">
                          <a:latin typeface="Arial" panose="020B0604020202020204" pitchFamily="34" charset="0"/>
                          <a:cs typeface="Arial" panose="020B0604020202020204" pitchFamily="34" charset="0"/>
                        </a:rPr>
                        <a:t>(</a:t>
                      </a:r>
                      <a:r>
                        <a:rPr lang="en-US" sz="2000" b="0" baseline="0" dirty="0" err="1">
                          <a:latin typeface="Arial" panose="020B0604020202020204" pitchFamily="34" charset="0"/>
                          <a:cs typeface="Arial" panose="020B0604020202020204" pitchFamily="34" charset="0"/>
                        </a:rPr>
                        <a:t>mAP</a:t>
                      </a:r>
                      <a:r>
                        <a:rPr lang="en-US" sz="2000" b="0" baseline="0" dirty="0">
                          <a:latin typeface="Arial" panose="020B0604020202020204" pitchFamily="34" charset="0"/>
                          <a:cs typeface="Arial" panose="020B0604020202020204" pitchFamily="34" charset="0"/>
                        </a:rPr>
                        <a:t>)</a:t>
                      </a:r>
                      <a:endParaRPr lang="en-US" sz="2000" b="0"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extLst>
                  <a:ext uri="{0D108BD9-81ED-4DB2-BD59-A6C34878D82A}">
                    <a16:rowId xmlns:a16="http://schemas.microsoft.com/office/drawing/2014/main" val="10000"/>
                  </a:ext>
                </a:extLst>
              </a:tr>
              <a:tr h="705720">
                <a:tc>
                  <a:txBody>
                    <a:bodyPr/>
                    <a:lstStyle/>
                    <a:p>
                      <a:pPr algn="ctr"/>
                      <a:r>
                        <a:rPr lang="en-US" sz="2000" dirty="0" err="1">
                          <a:latin typeface="Arial" panose="020B0604020202020204" pitchFamily="34" charset="0"/>
                          <a:cs typeface="Arial" panose="020B0604020202020204" pitchFamily="34" charset="0"/>
                        </a:rPr>
                        <a:t>Mô</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hình</a:t>
                      </a:r>
                      <a:r>
                        <a:rPr lang="en-US" sz="2000" baseline="0" dirty="0">
                          <a:latin typeface="Arial" panose="020B0604020202020204" pitchFamily="34" charset="0"/>
                          <a:cs typeface="Arial" panose="020B0604020202020204" pitchFamily="34" charset="0"/>
                        </a:rPr>
                        <a:t> ban </a:t>
                      </a:r>
                      <a:r>
                        <a:rPr lang="en-US" sz="2000" baseline="0" dirty="0" err="1">
                          <a:latin typeface="Arial" panose="020B0604020202020204" pitchFamily="34" charset="0"/>
                          <a:cs typeface="Arial" panose="020B0604020202020204" pitchFamily="34" charset="0"/>
                        </a:rPr>
                        <a:t>đầu</a:t>
                      </a:r>
                      <a:endParaRPr lang="en-US" sz="2000"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r>
                        <a:rPr lang="en-US" sz="2000" dirty="0">
                          <a:latin typeface="Arial" panose="020B0604020202020204" pitchFamily="34" charset="0"/>
                          <a:cs typeface="Arial" panose="020B0604020202020204" pitchFamily="34" charset="0"/>
                        </a:rPr>
                        <a:t>97.36%</a:t>
                      </a:r>
                    </a:p>
                  </a:txBody>
                  <a:tcPr anchor="ctr">
                    <a:solidFill>
                      <a:schemeClr val="accent1">
                        <a:lumMod val="20000"/>
                        <a:lumOff val="80000"/>
                      </a:schemeClr>
                    </a:solidFill>
                  </a:tcPr>
                </a:tc>
                <a:extLst>
                  <a:ext uri="{0D108BD9-81ED-4DB2-BD59-A6C34878D82A}">
                    <a16:rowId xmlns:a16="http://schemas.microsoft.com/office/drawing/2014/main" val="10001"/>
                  </a:ext>
                </a:extLst>
              </a:tr>
              <a:tr h="1062505">
                <a:tc>
                  <a:txBody>
                    <a:bodyPr/>
                    <a:lstStyle/>
                    <a:p>
                      <a:pPr algn="ctr"/>
                      <a:r>
                        <a:rPr lang="en-US" sz="2000" dirty="0" err="1">
                          <a:latin typeface="Arial" panose="020B0604020202020204" pitchFamily="34" charset="0"/>
                          <a:cs typeface="Arial" panose="020B0604020202020204" pitchFamily="34" charset="0"/>
                        </a:rPr>
                        <a:t>Mô</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hình</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sau</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phân</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tích</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lỗi</a:t>
                      </a:r>
                      <a:endParaRPr lang="en-US" sz="2000" b="1"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r>
                        <a:rPr lang="en-US" sz="2000" dirty="0">
                          <a:latin typeface="Arial" panose="020B0604020202020204" pitchFamily="34" charset="0"/>
                          <a:cs typeface="Arial" panose="020B0604020202020204" pitchFamily="34" charset="0"/>
                        </a:rPr>
                        <a:t>99.21%</a:t>
                      </a:r>
                      <a:endParaRPr lang="en-US" sz="2000" b="1"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
        <p:nvSpPr>
          <p:cNvPr id="12" name="Rectangle 11">
            <a:extLst>
              <a:ext uri="{FF2B5EF4-FFF2-40B4-BE49-F238E27FC236}">
                <a16:creationId xmlns:a16="http://schemas.microsoft.com/office/drawing/2014/main" id="{3B0EE418-2B0D-6C41-8BDC-0A0F1A1E8DEF}"/>
              </a:ext>
            </a:extLst>
          </p:cNvPr>
          <p:cNvSpPr/>
          <p:nvPr/>
        </p:nvSpPr>
        <p:spPr>
          <a:xfrm>
            <a:off x="1731393" y="4588042"/>
            <a:ext cx="5541513" cy="7700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990554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4.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endParaRPr lang="en-US" dirty="0"/>
          </a:p>
        </p:txBody>
      </p:sp>
      <p:sp>
        <p:nvSpPr>
          <p:cNvPr id="4" name="Slide Number Placeholder 3"/>
          <p:cNvSpPr>
            <a:spLocks noGrp="1"/>
          </p:cNvSpPr>
          <p:nvPr>
            <p:ph type="sldNum" sz="quarter" idx="12"/>
          </p:nvPr>
        </p:nvSpPr>
        <p:spPr/>
        <p:txBody>
          <a:bodyPr/>
          <a:lstStyle/>
          <a:p>
            <a:fld id="{A02EBBDA-6239-48A4-BF42-145536EAE284}" type="slidenum">
              <a:rPr lang="en-US" smtClean="0"/>
              <a:t>21</a:t>
            </a:fld>
            <a:endParaRPr lang="en-US"/>
          </a:p>
        </p:txBody>
      </p:sp>
      <p:sp>
        <p:nvSpPr>
          <p:cNvPr id="21" name="Content Placeholder 2"/>
          <p:cNvSpPr txBox="1">
            <a:spLocks/>
          </p:cNvSpPr>
          <p:nvPr/>
        </p:nvSpPr>
        <p:spPr>
          <a:xfrm>
            <a:off x="3394466" y="1640677"/>
            <a:ext cx="2509028" cy="61190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err="1">
                <a:latin typeface="Arial" panose="020B0604020202020204" pitchFamily="34" charset="0"/>
                <a:cs typeface="Arial" panose="020B0604020202020204" pitchFamily="34" charset="0"/>
              </a:rPr>
              <a:t>Mô</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hình</a:t>
            </a:r>
            <a:r>
              <a:rPr lang="en-US" sz="2200" b="1" dirty="0">
                <a:latin typeface="Arial" panose="020B0604020202020204" pitchFamily="34" charset="0"/>
                <a:cs typeface="Arial" panose="020B0604020202020204" pitchFamily="34" charset="0"/>
              </a:rPr>
              <a:t> Detector</a:t>
            </a:r>
          </a:p>
        </p:txBody>
      </p:sp>
      <p:graphicFrame>
        <p:nvGraphicFramePr>
          <p:cNvPr id="22" name="Table 21"/>
          <p:cNvGraphicFramePr>
            <a:graphicFrameLocks noGrp="1"/>
          </p:cNvGraphicFramePr>
          <p:nvPr>
            <p:extLst>
              <p:ext uri="{D42A27DB-BD31-4B8C-83A1-F6EECF244321}">
                <p14:modId xmlns:p14="http://schemas.microsoft.com/office/powerpoint/2010/main" val="4166330857"/>
              </p:ext>
            </p:extLst>
          </p:nvPr>
        </p:nvGraphicFramePr>
        <p:xfrm>
          <a:off x="1725561" y="2252578"/>
          <a:ext cx="5613929" cy="3910807"/>
        </p:xfrm>
        <a:graphic>
          <a:graphicData uri="http://schemas.openxmlformats.org/drawingml/2006/table">
            <a:tbl>
              <a:tblPr firstRow="1" bandRow="1">
                <a:tableStyleId>{C083E6E3-FA7D-4D7B-A595-EF9225AFEA82}</a:tableStyleId>
              </a:tblPr>
              <a:tblGrid>
                <a:gridCol w="3245797">
                  <a:extLst>
                    <a:ext uri="{9D8B030D-6E8A-4147-A177-3AD203B41FA5}">
                      <a16:colId xmlns:a16="http://schemas.microsoft.com/office/drawing/2014/main" val="20000"/>
                    </a:ext>
                  </a:extLst>
                </a:gridCol>
                <a:gridCol w="2368132">
                  <a:extLst>
                    <a:ext uri="{9D8B030D-6E8A-4147-A177-3AD203B41FA5}">
                      <a16:colId xmlns:a16="http://schemas.microsoft.com/office/drawing/2014/main" val="20001"/>
                    </a:ext>
                  </a:extLst>
                </a:gridCol>
              </a:tblGrid>
              <a:tr h="1080077">
                <a:tc>
                  <a:txBody>
                    <a:bodyPr/>
                    <a:lstStyle/>
                    <a:p>
                      <a:pPr algn="ctr"/>
                      <a:r>
                        <a:rPr lang="en-US" sz="2000" dirty="0" err="1">
                          <a:latin typeface="Arial" panose="020B0604020202020204" pitchFamily="34" charset="0"/>
                          <a:cs typeface="Arial" panose="020B0604020202020204" pitchFamily="34" charset="0"/>
                        </a:rPr>
                        <a:t>Mô</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hình</a:t>
                      </a:r>
                      <a:endParaRPr lang="en-US" sz="2000"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r>
                        <a:rPr lang="en-US" sz="2000" dirty="0" err="1">
                          <a:latin typeface="Arial" panose="020B0604020202020204" pitchFamily="34" charset="0"/>
                          <a:cs typeface="Arial" panose="020B0604020202020204" pitchFamily="34" charset="0"/>
                        </a:rPr>
                        <a:t>Độ</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chính</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xác</a:t>
                      </a:r>
                      <a:r>
                        <a:rPr lang="en-US" sz="2000" baseline="0" dirty="0">
                          <a:latin typeface="Arial" panose="020B0604020202020204" pitchFamily="34" charset="0"/>
                          <a:cs typeface="Arial" panose="020B0604020202020204" pitchFamily="34" charset="0"/>
                        </a:rPr>
                        <a:t> </a:t>
                      </a:r>
                    </a:p>
                    <a:p>
                      <a:pPr algn="ctr"/>
                      <a:r>
                        <a:rPr lang="en-US" sz="2000" b="0" baseline="0" dirty="0">
                          <a:latin typeface="Arial" panose="020B0604020202020204" pitchFamily="34" charset="0"/>
                          <a:cs typeface="Arial" panose="020B0604020202020204" pitchFamily="34" charset="0"/>
                        </a:rPr>
                        <a:t>(</a:t>
                      </a:r>
                      <a:r>
                        <a:rPr lang="en-US" sz="2000" b="0" baseline="0" dirty="0" err="1">
                          <a:latin typeface="Arial" panose="020B0604020202020204" pitchFamily="34" charset="0"/>
                          <a:cs typeface="Arial" panose="020B0604020202020204" pitchFamily="34" charset="0"/>
                        </a:rPr>
                        <a:t>mAP</a:t>
                      </a:r>
                      <a:r>
                        <a:rPr lang="en-US" sz="2000" b="0" baseline="0" dirty="0">
                          <a:latin typeface="Arial" panose="020B0604020202020204" pitchFamily="34" charset="0"/>
                          <a:cs typeface="Arial" panose="020B0604020202020204" pitchFamily="34" charset="0"/>
                        </a:rPr>
                        <a:t>)</a:t>
                      </a:r>
                      <a:endParaRPr lang="en-US" sz="2000" b="0"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extLst>
                  <a:ext uri="{0D108BD9-81ED-4DB2-BD59-A6C34878D82A}">
                    <a16:rowId xmlns:a16="http://schemas.microsoft.com/office/drawing/2014/main" val="10000"/>
                  </a:ext>
                </a:extLst>
              </a:tr>
              <a:tr h="705720">
                <a:tc>
                  <a:txBody>
                    <a:bodyPr/>
                    <a:lstStyle/>
                    <a:p>
                      <a:pPr algn="ctr"/>
                      <a:r>
                        <a:rPr lang="en-US" sz="2000" dirty="0" err="1">
                          <a:latin typeface="Arial" panose="020B0604020202020204" pitchFamily="34" charset="0"/>
                          <a:cs typeface="Arial" panose="020B0604020202020204" pitchFamily="34" charset="0"/>
                        </a:rPr>
                        <a:t>Mô</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hình</a:t>
                      </a:r>
                      <a:r>
                        <a:rPr lang="en-US" sz="2000" baseline="0" dirty="0">
                          <a:latin typeface="Arial" panose="020B0604020202020204" pitchFamily="34" charset="0"/>
                          <a:cs typeface="Arial" panose="020B0604020202020204" pitchFamily="34" charset="0"/>
                        </a:rPr>
                        <a:t> ban </a:t>
                      </a:r>
                      <a:r>
                        <a:rPr lang="en-US" sz="2000" baseline="0" dirty="0" err="1">
                          <a:latin typeface="Arial" panose="020B0604020202020204" pitchFamily="34" charset="0"/>
                          <a:cs typeface="Arial" panose="020B0604020202020204" pitchFamily="34" charset="0"/>
                        </a:rPr>
                        <a:t>đầu</a:t>
                      </a:r>
                      <a:endParaRPr lang="en-US" sz="2000"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r>
                        <a:rPr lang="en-US" sz="2000" dirty="0">
                          <a:latin typeface="Arial" panose="020B0604020202020204" pitchFamily="34" charset="0"/>
                          <a:cs typeface="Arial" panose="020B0604020202020204" pitchFamily="34" charset="0"/>
                        </a:rPr>
                        <a:t>66.7%</a:t>
                      </a:r>
                    </a:p>
                  </a:txBody>
                  <a:tcPr anchor="ctr">
                    <a:solidFill>
                      <a:schemeClr val="accent1">
                        <a:lumMod val="20000"/>
                        <a:lumOff val="80000"/>
                      </a:schemeClr>
                    </a:solidFill>
                  </a:tcPr>
                </a:tc>
                <a:extLst>
                  <a:ext uri="{0D108BD9-81ED-4DB2-BD59-A6C34878D82A}">
                    <a16:rowId xmlns:a16="http://schemas.microsoft.com/office/drawing/2014/main" val="10001"/>
                  </a:ext>
                </a:extLst>
              </a:tr>
              <a:tr h="1062505">
                <a:tc>
                  <a:txBody>
                    <a:bodyPr/>
                    <a:lstStyle/>
                    <a:p>
                      <a:pPr algn="ctr"/>
                      <a:r>
                        <a:rPr lang="en-US" sz="2000" dirty="0" err="1">
                          <a:latin typeface="Arial" panose="020B0604020202020204" pitchFamily="34" charset="0"/>
                          <a:cs typeface="Arial" panose="020B0604020202020204" pitchFamily="34" charset="0"/>
                        </a:rPr>
                        <a:t>Mô</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hình</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sử</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dụng</a:t>
                      </a:r>
                      <a:r>
                        <a:rPr lang="en-US" sz="2000" baseline="0" dirty="0">
                          <a:latin typeface="Arial" panose="020B0604020202020204" pitchFamily="34" charset="0"/>
                          <a:cs typeface="Arial" panose="020B0604020202020204" pitchFamily="34" charset="0"/>
                        </a:rPr>
                        <a:t> anchor box </a:t>
                      </a:r>
                      <a:r>
                        <a:rPr lang="en-US" sz="2000" baseline="0" dirty="0" err="1">
                          <a:latin typeface="Arial" panose="020B0604020202020204" pitchFamily="34" charset="0"/>
                          <a:cs typeface="Arial" panose="020B0604020202020204" pitchFamily="34" charset="0"/>
                        </a:rPr>
                        <a:t>mới</a:t>
                      </a:r>
                      <a:endParaRPr lang="en-US" sz="2000" b="1"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r>
                        <a:rPr lang="en-US" sz="2000" dirty="0">
                          <a:latin typeface="Arial" panose="020B0604020202020204" pitchFamily="34" charset="0"/>
                          <a:cs typeface="Arial" panose="020B0604020202020204" pitchFamily="34" charset="0"/>
                        </a:rPr>
                        <a:t>97.12%</a:t>
                      </a:r>
                      <a:endParaRPr lang="en-US" sz="2000" b="1"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extLst>
                  <a:ext uri="{0D108BD9-81ED-4DB2-BD59-A6C34878D82A}">
                    <a16:rowId xmlns:a16="http://schemas.microsoft.com/office/drawing/2014/main" val="10002"/>
                  </a:ext>
                </a:extLst>
              </a:tr>
              <a:tr h="1062505">
                <a:tc>
                  <a:txBody>
                    <a:bodyPr/>
                    <a:lstStyle/>
                    <a:p>
                      <a:pPr algn="ctr"/>
                      <a:r>
                        <a:rPr lang="en-US" sz="2000" b="0" dirty="0" err="1">
                          <a:latin typeface="Arial" panose="020B0604020202020204" pitchFamily="34" charset="0"/>
                          <a:cs typeface="Arial" panose="020B0604020202020204" pitchFamily="34" charset="0"/>
                        </a:rPr>
                        <a:t>Mô</a:t>
                      </a:r>
                      <a:r>
                        <a:rPr lang="en-US" sz="2000" b="0" baseline="0" dirty="0">
                          <a:latin typeface="Arial" panose="020B0604020202020204" pitchFamily="34" charset="0"/>
                          <a:cs typeface="Arial" panose="020B0604020202020204" pitchFamily="34" charset="0"/>
                        </a:rPr>
                        <a:t> </a:t>
                      </a:r>
                      <a:r>
                        <a:rPr lang="en-US" sz="2000" b="0" baseline="0" dirty="0" err="1">
                          <a:latin typeface="Arial" panose="020B0604020202020204" pitchFamily="34" charset="0"/>
                          <a:cs typeface="Arial" panose="020B0604020202020204" pitchFamily="34" charset="0"/>
                        </a:rPr>
                        <a:t>hình</a:t>
                      </a:r>
                      <a:r>
                        <a:rPr lang="en-US" sz="2000" b="0" baseline="0" dirty="0">
                          <a:latin typeface="Arial" panose="020B0604020202020204" pitchFamily="34" charset="0"/>
                          <a:cs typeface="Arial" panose="020B0604020202020204" pitchFamily="34" charset="0"/>
                        </a:rPr>
                        <a:t> </a:t>
                      </a:r>
                      <a:r>
                        <a:rPr lang="en-US" sz="2000" b="0" baseline="0" dirty="0" err="1">
                          <a:latin typeface="Arial" panose="020B0604020202020204" pitchFamily="34" charset="0"/>
                          <a:cs typeface="Arial" panose="020B0604020202020204" pitchFamily="34" charset="0"/>
                        </a:rPr>
                        <a:t>sử</a:t>
                      </a:r>
                      <a:r>
                        <a:rPr lang="en-US" sz="2000" b="0" baseline="0" dirty="0">
                          <a:latin typeface="Arial" panose="020B0604020202020204" pitchFamily="34" charset="0"/>
                          <a:cs typeface="Arial" panose="020B0604020202020204" pitchFamily="34" charset="0"/>
                        </a:rPr>
                        <a:t> </a:t>
                      </a:r>
                      <a:r>
                        <a:rPr lang="en-US" sz="2000" b="0" baseline="0" dirty="0" err="1">
                          <a:latin typeface="Arial" panose="020B0604020202020204" pitchFamily="34" charset="0"/>
                          <a:cs typeface="Arial" panose="020B0604020202020204" pitchFamily="34" charset="0"/>
                        </a:rPr>
                        <a:t>dụng</a:t>
                      </a:r>
                      <a:r>
                        <a:rPr lang="en-US" sz="2000" b="0" baseline="0" dirty="0">
                          <a:latin typeface="Arial" panose="020B0604020202020204" pitchFamily="34" charset="0"/>
                          <a:cs typeface="Arial" panose="020B0604020202020204" pitchFamily="34" charset="0"/>
                        </a:rPr>
                        <a:t> anchor box </a:t>
                      </a:r>
                      <a:r>
                        <a:rPr lang="en-US" sz="2000" b="0" baseline="0" dirty="0" err="1">
                          <a:latin typeface="Arial" panose="020B0604020202020204" pitchFamily="34" charset="0"/>
                          <a:cs typeface="Arial" panose="020B0604020202020204" pitchFamily="34" charset="0"/>
                        </a:rPr>
                        <a:t>mới</a:t>
                      </a:r>
                      <a:r>
                        <a:rPr lang="en-US" sz="2000" b="0" baseline="0" dirty="0">
                          <a:latin typeface="Arial" panose="020B0604020202020204" pitchFamily="34" charset="0"/>
                          <a:cs typeface="Arial" panose="020B0604020202020204" pitchFamily="34" charset="0"/>
                        </a:rPr>
                        <a:t> </a:t>
                      </a:r>
                      <a:r>
                        <a:rPr lang="en-US" sz="2000" b="0" baseline="0" dirty="0" err="1">
                          <a:latin typeface="Arial" panose="020B0604020202020204" pitchFamily="34" charset="0"/>
                          <a:cs typeface="Arial" panose="020B0604020202020204" pitchFamily="34" charset="0"/>
                        </a:rPr>
                        <a:t>sau</a:t>
                      </a:r>
                      <a:r>
                        <a:rPr lang="en-US" sz="2000" b="0" baseline="0" dirty="0">
                          <a:latin typeface="Arial" panose="020B0604020202020204" pitchFamily="34" charset="0"/>
                          <a:cs typeface="Arial" panose="020B0604020202020204" pitchFamily="34" charset="0"/>
                        </a:rPr>
                        <a:t> </a:t>
                      </a:r>
                      <a:r>
                        <a:rPr lang="en-US" sz="2000" b="0" baseline="0" dirty="0" err="1">
                          <a:latin typeface="Arial" panose="020B0604020202020204" pitchFamily="34" charset="0"/>
                          <a:cs typeface="Arial" panose="020B0604020202020204" pitchFamily="34" charset="0"/>
                        </a:rPr>
                        <a:t>phân</a:t>
                      </a:r>
                      <a:r>
                        <a:rPr lang="en-US" sz="2000" b="0" baseline="0" dirty="0">
                          <a:latin typeface="Arial" panose="020B0604020202020204" pitchFamily="34" charset="0"/>
                          <a:cs typeface="Arial" panose="020B0604020202020204" pitchFamily="34" charset="0"/>
                        </a:rPr>
                        <a:t> </a:t>
                      </a:r>
                      <a:r>
                        <a:rPr lang="en-US" sz="2000" b="0" baseline="0" dirty="0" err="1">
                          <a:latin typeface="Arial" panose="020B0604020202020204" pitchFamily="34" charset="0"/>
                          <a:cs typeface="Arial" panose="020B0604020202020204" pitchFamily="34" charset="0"/>
                        </a:rPr>
                        <a:t>tích</a:t>
                      </a:r>
                      <a:r>
                        <a:rPr lang="en-US" sz="2000" b="0" baseline="0" dirty="0">
                          <a:latin typeface="Arial" panose="020B0604020202020204" pitchFamily="34" charset="0"/>
                          <a:cs typeface="Arial" panose="020B0604020202020204" pitchFamily="34" charset="0"/>
                        </a:rPr>
                        <a:t> </a:t>
                      </a:r>
                      <a:r>
                        <a:rPr lang="en-US" sz="2000" b="0" baseline="0" dirty="0" err="1">
                          <a:latin typeface="Arial" panose="020B0604020202020204" pitchFamily="34" charset="0"/>
                          <a:cs typeface="Arial" panose="020B0604020202020204" pitchFamily="34" charset="0"/>
                        </a:rPr>
                        <a:t>lỗi</a:t>
                      </a:r>
                      <a:endParaRPr lang="en-US" sz="2000" b="0"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r>
                        <a:rPr lang="en-US" sz="2000" b="0" dirty="0">
                          <a:latin typeface="Arial" panose="020B0604020202020204" pitchFamily="34" charset="0"/>
                          <a:cs typeface="Arial" panose="020B0604020202020204" pitchFamily="34" charset="0"/>
                        </a:rPr>
                        <a:t>98.75%</a:t>
                      </a:r>
                    </a:p>
                  </a:txBody>
                  <a:tcPr anchor="ctr">
                    <a:solidFill>
                      <a:schemeClr val="accent1">
                        <a:lumMod val="20000"/>
                        <a:lumOff val="80000"/>
                      </a:schemeClr>
                    </a:solidFill>
                  </a:tcPr>
                </a:tc>
                <a:extLst>
                  <a:ext uri="{0D108BD9-81ED-4DB2-BD59-A6C34878D82A}">
                    <a16:rowId xmlns:a16="http://schemas.microsoft.com/office/drawing/2014/main" val="10003"/>
                  </a:ext>
                </a:extLst>
              </a:tr>
            </a:tbl>
          </a:graphicData>
        </a:graphic>
      </p:graphicFrame>
      <p:sp>
        <p:nvSpPr>
          <p:cNvPr id="26" name="Rectangle 25">
            <a:extLst>
              <a:ext uri="{FF2B5EF4-FFF2-40B4-BE49-F238E27FC236}">
                <a16:creationId xmlns:a16="http://schemas.microsoft.com/office/drawing/2014/main" id="{3B0EE418-2B0D-6C41-8BDC-0A0F1A1E8DEF}"/>
              </a:ext>
            </a:extLst>
          </p:cNvPr>
          <p:cNvSpPr/>
          <p:nvPr/>
        </p:nvSpPr>
        <p:spPr>
          <a:xfrm>
            <a:off x="1731393" y="5245768"/>
            <a:ext cx="5541513" cy="7700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921706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strVal val="#ppt_w*0.70"/>
                                          </p:val>
                                        </p:tav>
                                        <p:tav tm="100000">
                                          <p:val>
                                            <p:strVal val="#ppt_w"/>
                                          </p:val>
                                        </p:tav>
                                      </p:tavLst>
                                    </p:anim>
                                    <p:anim calcmode="lin" valueType="num">
                                      <p:cBhvr>
                                        <p:cTn id="8" dur="500" fill="hold"/>
                                        <p:tgtEl>
                                          <p:spTgt spid="26"/>
                                        </p:tgtEl>
                                        <p:attrNameLst>
                                          <p:attrName>ppt_h</p:attrName>
                                        </p:attrNameLst>
                                      </p:cBhvr>
                                      <p:tavLst>
                                        <p:tav tm="0">
                                          <p:val>
                                            <p:strVal val="#ppt_h"/>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116393"/>
            <a:ext cx="8026400" cy="1325563"/>
          </a:xfrm>
        </p:spPr>
        <p:txBody>
          <a:bodyPr/>
          <a:lstStyle/>
          <a:p>
            <a:r>
              <a:rPr lang="en-US" dirty="0">
                <a:latin typeface="Arial" panose="020B0604020202020204" pitchFamily="34" charset="0"/>
                <a:cs typeface="Arial" panose="020B0604020202020204" pitchFamily="34" charset="0"/>
              </a:rPr>
              <a:t>4.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endParaRPr lang="en-US" dirty="0"/>
          </a:p>
        </p:txBody>
      </p:sp>
      <p:sp>
        <p:nvSpPr>
          <p:cNvPr id="4" name="Slide Number Placeholder 3"/>
          <p:cNvSpPr>
            <a:spLocks noGrp="1"/>
          </p:cNvSpPr>
          <p:nvPr>
            <p:ph type="sldNum" sz="quarter" idx="12"/>
          </p:nvPr>
        </p:nvSpPr>
        <p:spPr/>
        <p:txBody>
          <a:bodyPr/>
          <a:lstStyle/>
          <a:p>
            <a:fld id="{A02EBBDA-6239-48A4-BF42-145536EAE284}" type="slidenum">
              <a:rPr lang="en-US" smtClean="0"/>
              <a:t>22</a:t>
            </a:fld>
            <a:endParaRPr lang="en-US"/>
          </a:p>
        </p:txBody>
      </p:sp>
      <p:sp>
        <p:nvSpPr>
          <p:cNvPr id="7" name="Content Placeholder 2"/>
          <p:cNvSpPr txBox="1">
            <a:spLocks/>
          </p:cNvSpPr>
          <p:nvPr/>
        </p:nvSpPr>
        <p:spPr>
          <a:xfrm>
            <a:off x="3255657" y="1877903"/>
            <a:ext cx="2492986" cy="611901"/>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err="1">
                <a:latin typeface="Arial" panose="020B0604020202020204" pitchFamily="34" charset="0"/>
                <a:cs typeface="Arial" panose="020B0604020202020204" pitchFamily="34" charset="0"/>
              </a:rPr>
              <a:t>Mô</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hình</a:t>
            </a:r>
            <a:r>
              <a:rPr lang="en-US" sz="2200" b="1" dirty="0">
                <a:latin typeface="Arial" panose="020B0604020202020204" pitchFamily="34" charset="0"/>
                <a:cs typeface="Arial" panose="020B0604020202020204" pitchFamily="34" charset="0"/>
              </a:rPr>
              <a:t> Reader</a:t>
            </a:r>
          </a:p>
        </p:txBody>
      </p:sp>
      <p:graphicFrame>
        <p:nvGraphicFramePr>
          <p:cNvPr id="8" name="Table 7"/>
          <p:cNvGraphicFramePr>
            <a:graphicFrameLocks noGrp="1"/>
          </p:cNvGraphicFramePr>
          <p:nvPr>
            <p:extLst>
              <p:ext uri="{D42A27DB-BD31-4B8C-83A1-F6EECF244321}">
                <p14:modId xmlns:p14="http://schemas.microsoft.com/office/powerpoint/2010/main" val="1491979786"/>
              </p:ext>
            </p:extLst>
          </p:nvPr>
        </p:nvGraphicFramePr>
        <p:xfrm>
          <a:off x="1540042" y="2714394"/>
          <a:ext cx="6089913" cy="3173059"/>
        </p:xfrm>
        <a:graphic>
          <a:graphicData uri="http://schemas.openxmlformats.org/drawingml/2006/table">
            <a:tbl>
              <a:tblPr firstRow="1" bandRow="1">
                <a:tableStyleId>{C083E6E3-FA7D-4D7B-A595-EF9225AFEA82}</a:tableStyleId>
              </a:tblPr>
              <a:tblGrid>
                <a:gridCol w="2679032">
                  <a:extLst>
                    <a:ext uri="{9D8B030D-6E8A-4147-A177-3AD203B41FA5}">
                      <a16:colId xmlns:a16="http://schemas.microsoft.com/office/drawing/2014/main" val="20000"/>
                    </a:ext>
                  </a:extLst>
                </a:gridCol>
                <a:gridCol w="1892968">
                  <a:extLst>
                    <a:ext uri="{9D8B030D-6E8A-4147-A177-3AD203B41FA5}">
                      <a16:colId xmlns:a16="http://schemas.microsoft.com/office/drawing/2014/main" val="20001"/>
                    </a:ext>
                  </a:extLst>
                </a:gridCol>
                <a:gridCol w="1517913">
                  <a:extLst>
                    <a:ext uri="{9D8B030D-6E8A-4147-A177-3AD203B41FA5}">
                      <a16:colId xmlns:a16="http://schemas.microsoft.com/office/drawing/2014/main" val="20002"/>
                    </a:ext>
                  </a:extLst>
                </a:gridCol>
              </a:tblGrid>
              <a:tr h="1080077">
                <a:tc>
                  <a:txBody>
                    <a:bodyPr/>
                    <a:lstStyle/>
                    <a:p>
                      <a:pPr algn="ctr">
                        <a:spcBef>
                          <a:spcPts val="600"/>
                        </a:spcBef>
                      </a:pPr>
                      <a:r>
                        <a:rPr lang="en-US" sz="2000" dirty="0" err="1">
                          <a:latin typeface="Arial" panose="020B0604020202020204" pitchFamily="34" charset="0"/>
                          <a:cs typeface="Arial" panose="020B0604020202020204" pitchFamily="34" charset="0"/>
                        </a:rPr>
                        <a:t>Mô</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hình</a:t>
                      </a:r>
                      <a:endParaRPr lang="en-US" sz="2000"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spcBef>
                          <a:spcPts val="600"/>
                        </a:spcBef>
                      </a:pPr>
                      <a:r>
                        <a:rPr lang="en-US" sz="2000" dirty="0" err="1">
                          <a:latin typeface="Arial" panose="020B0604020202020204" pitchFamily="34" charset="0"/>
                          <a:cs typeface="Arial" panose="020B0604020202020204" pitchFamily="34" charset="0"/>
                        </a:rPr>
                        <a:t>Độ</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chính</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xác</a:t>
                      </a:r>
                      <a:endParaRPr lang="en-US" sz="2000" baseline="0"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spcBef>
                          <a:spcPts val="600"/>
                        </a:spcBef>
                      </a:pPr>
                      <a:r>
                        <a:rPr lang="en-US" sz="2000" b="1" dirty="0">
                          <a:latin typeface="Arial" panose="020B0604020202020204" pitchFamily="34" charset="0"/>
                          <a:cs typeface="Arial" panose="020B0604020202020204" pitchFamily="34" charset="0"/>
                        </a:rPr>
                        <a:t>WER</a:t>
                      </a:r>
                    </a:p>
                  </a:txBody>
                  <a:tcPr anchor="ctr">
                    <a:solidFill>
                      <a:schemeClr val="accent1">
                        <a:lumMod val="20000"/>
                        <a:lumOff val="80000"/>
                      </a:schemeClr>
                    </a:solidFill>
                  </a:tcPr>
                </a:tc>
                <a:extLst>
                  <a:ext uri="{0D108BD9-81ED-4DB2-BD59-A6C34878D82A}">
                    <a16:rowId xmlns:a16="http://schemas.microsoft.com/office/drawing/2014/main" val="10000"/>
                  </a:ext>
                </a:extLst>
              </a:tr>
              <a:tr h="986077">
                <a:tc>
                  <a:txBody>
                    <a:bodyPr/>
                    <a:lstStyle/>
                    <a:p>
                      <a:pPr algn="ctr">
                        <a:spcBef>
                          <a:spcPts val="600"/>
                        </a:spcBef>
                      </a:pPr>
                      <a:r>
                        <a:rPr lang="en-US" sz="2000" dirty="0" err="1">
                          <a:latin typeface="Arial" panose="020B0604020202020204" pitchFamily="34" charset="0"/>
                          <a:cs typeface="Arial" panose="020B0604020202020204" pitchFamily="34" charset="0"/>
                        </a:rPr>
                        <a:t>Pretrained</a:t>
                      </a:r>
                      <a:r>
                        <a:rPr lang="en-US" sz="2000" baseline="0" dirty="0">
                          <a:latin typeface="Arial" panose="020B0604020202020204" pitchFamily="34" charset="0"/>
                          <a:cs typeface="Arial" panose="020B0604020202020204" pitchFamily="34" charset="0"/>
                        </a:rPr>
                        <a:t> model Transformer</a:t>
                      </a:r>
                      <a:endParaRPr lang="en-US" sz="2000"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spcBef>
                          <a:spcPts val="600"/>
                        </a:spcBef>
                      </a:pPr>
                      <a:r>
                        <a:rPr lang="en-US" sz="2000" dirty="0">
                          <a:latin typeface="Arial" panose="020B0604020202020204" pitchFamily="34" charset="0"/>
                          <a:cs typeface="Arial" panose="020B0604020202020204" pitchFamily="34" charset="0"/>
                        </a:rPr>
                        <a:t>93.68%</a:t>
                      </a:r>
                    </a:p>
                  </a:txBody>
                  <a:tcPr anchor="ctr">
                    <a:solidFill>
                      <a:schemeClr val="accent1">
                        <a:lumMod val="20000"/>
                        <a:lumOff val="80000"/>
                      </a:schemeClr>
                    </a:solidFill>
                  </a:tcPr>
                </a:tc>
                <a:tc>
                  <a:txBody>
                    <a:bodyPr/>
                    <a:lstStyle/>
                    <a:p>
                      <a:pPr algn="ctr">
                        <a:spcBef>
                          <a:spcPts val="600"/>
                        </a:spcBef>
                      </a:pPr>
                      <a:r>
                        <a:rPr lang="en-US" sz="2000" dirty="0">
                          <a:latin typeface="Arial" panose="020B0604020202020204" pitchFamily="34" charset="0"/>
                          <a:cs typeface="Arial" panose="020B0604020202020204" pitchFamily="34" charset="0"/>
                        </a:rPr>
                        <a:t>0.0303</a:t>
                      </a:r>
                    </a:p>
                  </a:txBody>
                  <a:tcPr anchor="ctr">
                    <a:solidFill>
                      <a:schemeClr val="accent1">
                        <a:lumMod val="20000"/>
                        <a:lumOff val="80000"/>
                      </a:schemeClr>
                    </a:solidFill>
                  </a:tcPr>
                </a:tc>
                <a:extLst>
                  <a:ext uri="{0D108BD9-81ED-4DB2-BD59-A6C34878D82A}">
                    <a16:rowId xmlns:a16="http://schemas.microsoft.com/office/drawing/2014/main" val="10001"/>
                  </a:ext>
                </a:extLst>
              </a:tr>
              <a:tr h="1106905">
                <a:tc>
                  <a:txBody>
                    <a:bodyPr/>
                    <a:lstStyle/>
                    <a:p>
                      <a:pPr algn="ctr">
                        <a:spcBef>
                          <a:spcPts val="600"/>
                        </a:spcBef>
                      </a:pPr>
                      <a:r>
                        <a:rPr lang="en-US" sz="2000" dirty="0" err="1">
                          <a:latin typeface="Arial" panose="020B0604020202020204" pitchFamily="34" charset="0"/>
                          <a:cs typeface="Arial" panose="020B0604020202020204" pitchFamily="34" charset="0"/>
                        </a:rPr>
                        <a:t>Mô</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hình</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đào</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tạo</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lại</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với</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dữ</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liệu</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thẻ</a:t>
                      </a:r>
                      <a:r>
                        <a:rPr lang="en-US" sz="2000" baseline="0" dirty="0">
                          <a:latin typeface="Arial" panose="020B0604020202020204" pitchFamily="34" charset="0"/>
                          <a:cs typeface="Arial" panose="020B0604020202020204" pitchFamily="34" charset="0"/>
                        </a:rPr>
                        <a:t> CCCD</a:t>
                      </a:r>
                      <a:endParaRPr lang="en-US" sz="2000" b="1"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spcBef>
                          <a:spcPts val="600"/>
                        </a:spcBef>
                      </a:pPr>
                      <a:r>
                        <a:rPr lang="en-US" sz="2000" dirty="0">
                          <a:latin typeface="Arial" panose="020B0604020202020204" pitchFamily="34" charset="0"/>
                          <a:cs typeface="Arial" panose="020B0604020202020204" pitchFamily="34" charset="0"/>
                        </a:rPr>
                        <a:t>94.68%</a:t>
                      </a:r>
                      <a:endParaRPr lang="en-US" sz="2000" b="1" dirty="0">
                        <a:latin typeface="Arial" panose="020B0604020202020204" pitchFamily="34" charset="0"/>
                        <a:cs typeface="Arial" panose="020B0604020202020204" pitchFamily="34" charset="0"/>
                      </a:endParaRPr>
                    </a:p>
                  </a:txBody>
                  <a:tcPr anchor="ctr">
                    <a:solidFill>
                      <a:schemeClr val="accent1">
                        <a:lumMod val="20000"/>
                        <a:lumOff val="80000"/>
                      </a:schemeClr>
                    </a:solidFill>
                  </a:tcPr>
                </a:tc>
                <a:tc>
                  <a:txBody>
                    <a:bodyPr/>
                    <a:lstStyle/>
                    <a:p>
                      <a:pPr algn="ctr">
                        <a:spcBef>
                          <a:spcPts val="600"/>
                        </a:spcBef>
                      </a:pPr>
                      <a:r>
                        <a:rPr lang="en-US" sz="2000" b="0" dirty="0">
                          <a:latin typeface="Arial" panose="020B0604020202020204" pitchFamily="34" charset="0"/>
                          <a:cs typeface="Arial" panose="020B0604020202020204" pitchFamily="34" charset="0"/>
                        </a:rPr>
                        <a:t>0.0306</a:t>
                      </a:r>
                    </a:p>
                  </a:txBody>
                  <a:tcPr anchor="ct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
        <p:nvSpPr>
          <p:cNvPr id="10" name="Rectangle 9">
            <a:extLst>
              <a:ext uri="{FF2B5EF4-FFF2-40B4-BE49-F238E27FC236}">
                <a16:creationId xmlns:a16="http://schemas.microsoft.com/office/drawing/2014/main" id="{3B0EE418-2B0D-6C41-8BDC-0A0F1A1E8DEF}"/>
              </a:ext>
            </a:extLst>
          </p:cNvPr>
          <p:cNvSpPr/>
          <p:nvPr/>
        </p:nvSpPr>
        <p:spPr>
          <a:xfrm>
            <a:off x="1522846" y="4989095"/>
            <a:ext cx="6081112" cy="8021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242465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strVal val="#ppt_w*0.7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8950" y="-116393"/>
            <a:ext cx="8026400" cy="1325563"/>
          </a:xfrm>
        </p:spPr>
        <p:txBody>
          <a:bodyPr/>
          <a:lstStyle/>
          <a:p>
            <a:r>
              <a:rPr lang="en-US" dirty="0">
                <a:latin typeface="Arial" panose="020B0604020202020204" pitchFamily="34" charset="0"/>
                <a:cs typeface="Arial" panose="020B0604020202020204" pitchFamily="34" charset="0"/>
              </a:rPr>
              <a:t>4.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endParaRPr lang="en-US" dirty="0"/>
          </a:p>
        </p:txBody>
      </p:sp>
      <p:sp>
        <p:nvSpPr>
          <p:cNvPr id="3" name="Content Placeholder 2"/>
          <p:cNvSpPr>
            <a:spLocks noGrp="1"/>
          </p:cNvSpPr>
          <p:nvPr>
            <p:ph idx="1"/>
          </p:nvPr>
        </p:nvSpPr>
        <p:spPr>
          <a:xfrm>
            <a:off x="895740" y="1063315"/>
            <a:ext cx="4590661" cy="452368"/>
          </a:xfrm>
        </p:spPr>
        <p:txBody>
          <a:bodyPr>
            <a:noAutofit/>
          </a:bodyPr>
          <a:lstStyle/>
          <a:p>
            <a:pPr marL="0" indent="0">
              <a:lnSpc>
                <a:spcPct val="150000"/>
              </a:lnSpc>
              <a:buNone/>
            </a:pPr>
            <a:r>
              <a:rPr lang="en-US" sz="2000" b="1" dirty="0" err="1">
                <a:latin typeface="Arial" panose="020B0604020202020204" pitchFamily="34" charset="0"/>
                <a:cs typeface="Arial" panose="020B0604020202020204" pitchFamily="34" charset="0"/>
              </a:rPr>
              <a:t>Độ</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chính</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xác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của</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toàn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bộ</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hệ</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thống</a:t>
            </a:r>
            <a:endParaRPr lang="en-US" sz="20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A02EBBDA-6239-48A4-BF42-145536EAE284}" type="slidenum">
              <a:rPr lang="en-US" smtClean="0"/>
              <a:t>23</a:t>
            </a:fld>
            <a:endParaRPr lang="en-US"/>
          </a:p>
        </p:txBody>
      </p:sp>
      <p:graphicFrame>
        <p:nvGraphicFramePr>
          <p:cNvPr id="6" name="Content Placeholder 4">
            <a:extLst>
              <a:ext uri="{FF2B5EF4-FFF2-40B4-BE49-F238E27FC236}">
                <a16:creationId xmlns:a16="http://schemas.microsoft.com/office/drawing/2014/main" id="{24683998-8071-4BD6-80F4-98DDB1C1E13D}"/>
              </a:ext>
            </a:extLst>
          </p:cNvPr>
          <p:cNvGraphicFramePr>
            <a:graphicFrameLocks/>
          </p:cNvGraphicFramePr>
          <p:nvPr>
            <p:extLst>
              <p:ext uri="{D42A27DB-BD31-4B8C-83A1-F6EECF244321}">
                <p14:modId xmlns:p14="http://schemas.microsoft.com/office/powerpoint/2010/main" val="2757015168"/>
              </p:ext>
            </p:extLst>
          </p:nvPr>
        </p:nvGraphicFramePr>
        <p:xfrm>
          <a:off x="257570" y="1698900"/>
          <a:ext cx="5827142" cy="4751812"/>
        </p:xfrm>
        <a:graphic>
          <a:graphicData uri="http://schemas.openxmlformats.org/drawingml/2006/table">
            <a:tbl>
              <a:tblPr firstRow="1" firstCol="1" bandRow="1">
                <a:noFill/>
                <a:tableStyleId>{5C22544A-7EE6-4342-B048-85BDC9FD1C3A}</a:tableStyleId>
              </a:tblPr>
              <a:tblGrid>
                <a:gridCol w="1996750">
                  <a:extLst>
                    <a:ext uri="{9D8B030D-6E8A-4147-A177-3AD203B41FA5}">
                      <a16:colId xmlns:a16="http://schemas.microsoft.com/office/drawing/2014/main" val="2309764723"/>
                    </a:ext>
                  </a:extLst>
                </a:gridCol>
                <a:gridCol w="2067937">
                  <a:extLst>
                    <a:ext uri="{9D8B030D-6E8A-4147-A177-3AD203B41FA5}">
                      <a16:colId xmlns:a16="http://schemas.microsoft.com/office/drawing/2014/main" val="1069586283"/>
                    </a:ext>
                  </a:extLst>
                </a:gridCol>
                <a:gridCol w="1762455">
                  <a:extLst>
                    <a:ext uri="{9D8B030D-6E8A-4147-A177-3AD203B41FA5}">
                      <a16:colId xmlns:a16="http://schemas.microsoft.com/office/drawing/2014/main" val="3892643158"/>
                    </a:ext>
                  </a:extLst>
                </a:gridCol>
              </a:tblGrid>
              <a:tr h="322668">
                <a:tc>
                  <a:txBody>
                    <a:bodyPr/>
                    <a:lstStyle/>
                    <a:p>
                      <a:pPr marL="0" marR="0" algn="ctr">
                        <a:lnSpc>
                          <a:spcPct val="110000"/>
                        </a:lnSpc>
                        <a:spcBef>
                          <a:spcPts val="0"/>
                        </a:spcBef>
                        <a:spcAft>
                          <a:spcPts val="900"/>
                        </a:spcAft>
                      </a:pPr>
                      <a:r>
                        <a:rPr lang="en-US" sz="1600" b="1" cap="none" spc="60" dirty="0" err="1">
                          <a:solidFill>
                            <a:schemeClr val="bg1"/>
                          </a:solidFill>
                          <a:effectLst/>
                          <a:latin typeface="Arial" panose="020B0604020202020204" pitchFamily="34" charset="0"/>
                          <a:cs typeface="Arial" panose="020B0604020202020204" pitchFamily="34" charset="0"/>
                        </a:rPr>
                        <a:t>Trường</a:t>
                      </a:r>
                      <a:r>
                        <a:rPr lang="en-US" sz="1600" b="1" cap="none" spc="60" dirty="0">
                          <a:solidFill>
                            <a:schemeClr val="bg1"/>
                          </a:solidFill>
                          <a:effectLst/>
                          <a:latin typeface="Arial" panose="020B0604020202020204" pitchFamily="34" charset="0"/>
                          <a:cs typeface="Arial" panose="020B0604020202020204" pitchFamily="34" charset="0"/>
                        </a:rPr>
                        <a:t> </a:t>
                      </a:r>
                      <a:r>
                        <a:rPr lang="en-US" sz="1600" b="1" cap="none" spc="60" dirty="0" err="1">
                          <a:solidFill>
                            <a:schemeClr val="bg1"/>
                          </a:solidFill>
                          <a:effectLst/>
                          <a:latin typeface="Arial" panose="020B0604020202020204" pitchFamily="34" charset="0"/>
                          <a:cs typeface="Arial" panose="020B0604020202020204" pitchFamily="34" charset="0"/>
                        </a:rPr>
                        <a:t>thông</a:t>
                      </a:r>
                      <a:r>
                        <a:rPr lang="en-US" sz="1600" b="1" cap="none" spc="60" dirty="0">
                          <a:solidFill>
                            <a:schemeClr val="bg1"/>
                          </a:solidFill>
                          <a:effectLst/>
                          <a:latin typeface="Arial" panose="020B0604020202020204" pitchFamily="34" charset="0"/>
                          <a:cs typeface="Arial" panose="020B0604020202020204" pitchFamily="34" charset="0"/>
                        </a:rPr>
                        <a:t> tin</a:t>
                      </a:r>
                      <a:endParaRPr lang="en-US" sz="1600" b="1" cap="none" spc="6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algn="ctr">
                        <a:lnSpc>
                          <a:spcPct val="110000"/>
                        </a:lnSpc>
                        <a:spcBef>
                          <a:spcPts val="0"/>
                        </a:spcBef>
                        <a:spcAft>
                          <a:spcPts val="900"/>
                        </a:spcAft>
                      </a:pPr>
                      <a:r>
                        <a:rPr lang="en-US" sz="1600" b="1" cap="none" spc="60" dirty="0" err="1">
                          <a:solidFill>
                            <a:schemeClr val="bg1"/>
                          </a:solidFill>
                          <a:effectLst/>
                          <a:latin typeface="Arial" panose="020B0604020202020204" pitchFamily="34" charset="0"/>
                          <a:cs typeface="Arial" panose="020B0604020202020204" pitchFamily="34" charset="0"/>
                        </a:rPr>
                        <a:t>Độ</a:t>
                      </a:r>
                      <a:r>
                        <a:rPr lang="en-US" sz="1600" b="1" cap="none" spc="60" dirty="0">
                          <a:solidFill>
                            <a:schemeClr val="bg1"/>
                          </a:solidFill>
                          <a:effectLst/>
                          <a:latin typeface="Arial" panose="020B0604020202020204" pitchFamily="34" charset="0"/>
                          <a:cs typeface="Arial" panose="020B0604020202020204" pitchFamily="34" charset="0"/>
                        </a:rPr>
                        <a:t> </a:t>
                      </a:r>
                      <a:r>
                        <a:rPr lang="en-US" sz="1600" b="1" cap="none" spc="60" dirty="0" err="1">
                          <a:solidFill>
                            <a:schemeClr val="bg1"/>
                          </a:solidFill>
                          <a:effectLst/>
                          <a:latin typeface="Arial" panose="020B0604020202020204" pitchFamily="34" charset="0"/>
                          <a:cs typeface="Arial" panose="020B0604020202020204" pitchFamily="34" charset="0"/>
                        </a:rPr>
                        <a:t>chính</a:t>
                      </a:r>
                      <a:r>
                        <a:rPr lang="en-US" sz="1600" b="1" cap="none" spc="60" dirty="0">
                          <a:solidFill>
                            <a:schemeClr val="bg1"/>
                          </a:solidFill>
                          <a:effectLst/>
                          <a:latin typeface="Arial" panose="020B0604020202020204" pitchFamily="34" charset="0"/>
                          <a:cs typeface="Arial" panose="020B0604020202020204" pitchFamily="34" charset="0"/>
                        </a:rPr>
                        <a:t> </a:t>
                      </a:r>
                      <a:r>
                        <a:rPr lang="en-US" sz="1600" b="1" cap="none" spc="60" dirty="0" err="1">
                          <a:solidFill>
                            <a:schemeClr val="bg1"/>
                          </a:solidFill>
                          <a:effectLst/>
                          <a:latin typeface="Arial" panose="020B0604020202020204" pitchFamily="34" charset="0"/>
                          <a:cs typeface="Arial" panose="020B0604020202020204" pitchFamily="34" charset="0"/>
                        </a:rPr>
                        <a:t>xác</a:t>
                      </a:r>
                      <a:r>
                        <a:rPr lang="en-US" sz="1600" b="1" cap="none" spc="60" dirty="0">
                          <a:solidFill>
                            <a:schemeClr val="bg1"/>
                          </a:solidFill>
                          <a:effectLst/>
                          <a:latin typeface="Arial" panose="020B0604020202020204" pitchFamily="34" charset="0"/>
                          <a:cs typeface="Arial" panose="020B0604020202020204" pitchFamily="34" charset="0"/>
                        </a:rPr>
                        <a:t> (%)</a:t>
                      </a:r>
                      <a:endParaRPr lang="en-US" sz="1600" b="1" cap="none" spc="6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algn="ctr">
                        <a:lnSpc>
                          <a:spcPct val="110000"/>
                        </a:lnSpc>
                        <a:spcBef>
                          <a:spcPts val="0"/>
                        </a:spcBef>
                        <a:spcAft>
                          <a:spcPts val="900"/>
                        </a:spcAft>
                      </a:pPr>
                      <a:r>
                        <a:rPr lang="en-US" sz="1600" b="1" cap="none" spc="60" dirty="0">
                          <a:solidFill>
                            <a:schemeClr val="bg1"/>
                          </a:solidFill>
                          <a:effectLst/>
                          <a:latin typeface="Arial" panose="020B0604020202020204" pitchFamily="34" charset="0"/>
                          <a:cs typeface="Arial" panose="020B0604020202020204" pitchFamily="34" charset="0"/>
                        </a:rPr>
                        <a:t>WER</a:t>
                      </a:r>
                      <a:endParaRPr lang="en-US" sz="1600" b="1" cap="none" spc="6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90779134"/>
                  </a:ext>
                </a:extLst>
              </a:tr>
              <a:tr h="322668">
                <a:tc>
                  <a:txBody>
                    <a:bodyPr/>
                    <a:lstStyle/>
                    <a:p>
                      <a:pPr marL="0" marR="0" algn="ctr">
                        <a:lnSpc>
                          <a:spcPct val="110000"/>
                        </a:lnSpc>
                        <a:spcBef>
                          <a:spcPts val="0"/>
                        </a:spcBef>
                        <a:spcAft>
                          <a:spcPts val="900"/>
                        </a:spcAft>
                      </a:pPr>
                      <a:r>
                        <a:rPr lang="en-US" sz="1600" b="1" cap="none" spc="0" dirty="0">
                          <a:solidFill>
                            <a:schemeClr val="tx1"/>
                          </a:solidFill>
                          <a:effectLst/>
                          <a:latin typeface="Arial" panose="020B0604020202020204" pitchFamily="34" charset="0"/>
                          <a:cs typeface="Arial" panose="020B0604020202020204" pitchFamily="34" charset="0"/>
                        </a:rPr>
                        <a:t>id</a:t>
                      </a:r>
                      <a:endParaRPr lang="en-US" sz="1600" b="1"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98.33</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0.0167</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920793911"/>
                  </a:ext>
                </a:extLst>
              </a:tr>
              <a:tr h="322668">
                <a:tc>
                  <a:txBody>
                    <a:bodyPr/>
                    <a:lstStyle/>
                    <a:p>
                      <a:pPr marL="0" marR="0" algn="ctr">
                        <a:lnSpc>
                          <a:spcPct val="110000"/>
                        </a:lnSpc>
                        <a:spcBef>
                          <a:spcPts val="0"/>
                        </a:spcBef>
                        <a:spcAft>
                          <a:spcPts val="900"/>
                        </a:spcAft>
                      </a:pPr>
                      <a:r>
                        <a:rPr lang="en-US" sz="1600" b="1" cap="none" spc="0" dirty="0" err="1">
                          <a:solidFill>
                            <a:schemeClr val="tx1"/>
                          </a:solidFill>
                          <a:effectLst/>
                          <a:latin typeface="Arial" panose="020B0604020202020204" pitchFamily="34" charset="0"/>
                          <a:cs typeface="Arial" panose="020B0604020202020204" pitchFamily="34" charset="0"/>
                        </a:rPr>
                        <a:t>ho_ten</a:t>
                      </a:r>
                      <a:endParaRPr lang="en-US" sz="1600" b="1"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a:solidFill>
                            <a:schemeClr val="tx1"/>
                          </a:solidFill>
                          <a:effectLst/>
                          <a:latin typeface="Arial" panose="020B0604020202020204" pitchFamily="34" charset="0"/>
                          <a:cs typeface="Arial" panose="020B0604020202020204" pitchFamily="34" charset="0"/>
                        </a:rPr>
                        <a:t>91.67</a:t>
                      </a:r>
                      <a:endParaRPr lang="en-US" sz="1600" cap="none" spc="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a:solidFill>
                            <a:schemeClr val="tx1"/>
                          </a:solidFill>
                          <a:effectLst/>
                          <a:latin typeface="Arial" panose="020B0604020202020204" pitchFamily="34" charset="0"/>
                          <a:cs typeface="Arial" panose="020B0604020202020204" pitchFamily="34" charset="0"/>
                        </a:rPr>
                        <a:t>0.0257</a:t>
                      </a:r>
                      <a:endParaRPr lang="en-US" sz="1600" cap="none" spc="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1936942519"/>
                  </a:ext>
                </a:extLst>
              </a:tr>
              <a:tr h="322668">
                <a:tc>
                  <a:txBody>
                    <a:bodyPr/>
                    <a:lstStyle/>
                    <a:p>
                      <a:pPr marL="0" marR="0" algn="ctr">
                        <a:lnSpc>
                          <a:spcPct val="110000"/>
                        </a:lnSpc>
                        <a:spcBef>
                          <a:spcPts val="0"/>
                        </a:spcBef>
                        <a:spcAft>
                          <a:spcPts val="900"/>
                        </a:spcAft>
                      </a:pPr>
                      <a:r>
                        <a:rPr lang="en-US" sz="1600" b="1" cap="none" spc="0" dirty="0" err="1">
                          <a:solidFill>
                            <a:schemeClr val="tx1"/>
                          </a:solidFill>
                          <a:effectLst/>
                          <a:latin typeface="Arial" panose="020B0604020202020204" pitchFamily="34" charset="0"/>
                          <a:cs typeface="Arial" panose="020B0604020202020204" pitchFamily="34" charset="0"/>
                        </a:rPr>
                        <a:t>ngay_sinh</a:t>
                      </a:r>
                      <a:endParaRPr lang="en-US" sz="1600" b="1"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98.33</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a:solidFill>
                            <a:schemeClr val="tx1"/>
                          </a:solidFill>
                          <a:effectLst/>
                          <a:latin typeface="Arial" panose="020B0604020202020204" pitchFamily="34" charset="0"/>
                          <a:cs typeface="Arial" panose="020B0604020202020204" pitchFamily="34" charset="0"/>
                        </a:rPr>
                        <a:t>0.0167</a:t>
                      </a:r>
                      <a:endParaRPr lang="en-US" sz="1600" cap="none" spc="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4010576933"/>
                  </a:ext>
                </a:extLst>
              </a:tr>
              <a:tr h="322668">
                <a:tc>
                  <a:txBody>
                    <a:bodyPr/>
                    <a:lstStyle/>
                    <a:p>
                      <a:pPr marL="0" marR="0" algn="ctr">
                        <a:lnSpc>
                          <a:spcPct val="110000"/>
                        </a:lnSpc>
                        <a:spcBef>
                          <a:spcPts val="0"/>
                        </a:spcBef>
                        <a:spcAft>
                          <a:spcPts val="900"/>
                        </a:spcAft>
                      </a:pPr>
                      <a:r>
                        <a:rPr lang="en-US" sz="1600" b="1" cap="none" spc="0" dirty="0" err="1">
                          <a:solidFill>
                            <a:schemeClr val="tx1"/>
                          </a:solidFill>
                          <a:effectLst/>
                          <a:latin typeface="Arial" panose="020B0604020202020204" pitchFamily="34" charset="0"/>
                          <a:cs typeface="Arial" panose="020B0604020202020204" pitchFamily="34" charset="0"/>
                        </a:rPr>
                        <a:t>gioi_tinh</a:t>
                      </a:r>
                      <a:endParaRPr lang="en-US" sz="1600" b="1"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100</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a:solidFill>
                            <a:schemeClr val="tx1"/>
                          </a:solidFill>
                          <a:effectLst/>
                          <a:latin typeface="Arial" panose="020B0604020202020204" pitchFamily="34" charset="0"/>
                          <a:cs typeface="Arial" panose="020B0604020202020204" pitchFamily="34" charset="0"/>
                        </a:rPr>
                        <a:t>0.0</a:t>
                      </a:r>
                      <a:endParaRPr lang="en-US" sz="1600" cap="none" spc="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3297791864"/>
                  </a:ext>
                </a:extLst>
              </a:tr>
              <a:tr h="322668">
                <a:tc>
                  <a:txBody>
                    <a:bodyPr/>
                    <a:lstStyle/>
                    <a:p>
                      <a:pPr marL="0" marR="0" algn="ctr">
                        <a:lnSpc>
                          <a:spcPct val="110000"/>
                        </a:lnSpc>
                        <a:spcBef>
                          <a:spcPts val="0"/>
                        </a:spcBef>
                        <a:spcAft>
                          <a:spcPts val="900"/>
                        </a:spcAft>
                      </a:pPr>
                      <a:r>
                        <a:rPr lang="en-US" sz="1600" b="1" cap="none" spc="0" dirty="0" err="1">
                          <a:solidFill>
                            <a:schemeClr val="tx1"/>
                          </a:solidFill>
                          <a:effectLst/>
                          <a:latin typeface="Arial" panose="020B0604020202020204" pitchFamily="34" charset="0"/>
                          <a:cs typeface="Arial" panose="020B0604020202020204" pitchFamily="34" charset="0"/>
                        </a:rPr>
                        <a:t>quoc_tich</a:t>
                      </a:r>
                      <a:endParaRPr lang="en-US" sz="1600" b="1"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100</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a:solidFill>
                            <a:schemeClr val="tx1"/>
                          </a:solidFill>
                          <a:effectLst/>
                          <a:latin typeface="Arial" panose="020B0604020202020204" pitchFamily="34" charset="0"/>
                          <a:cs typeface="Arial" panose="020B0604020202020204" pitchFamily="34" charset="0"/>
                        </a:rPr>
                        <a:t>0.0</a:t>
                      </a:r>
                      <a:endParaRPr lang="en-US" sz="1600" cap="none" spc="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3463951388"/>
                  </a:ext>
                </a:extLst>
              </a:tr>
              <a:tr h="322668">
                <a:tc>
                  <a:txBody>
                    <a:bodyPr/>
                    <a:lstStyle/>
                    <a:p>
                      <a:pPr marL="0" marR="0" algn="ctr">
                        <a:lnSpc>
                          <a:spcPct val="110000"/>
                        </a:lnSpc>
                        <a:spcBef>
                          <a:spcPts val="0"/>
                        </a:spcBef>
                        <a:spcAft>
                          <a:spcPts val="900"/>
                        </a:spcAft>
                      </a:pPr>
                      <a:r>
                        <a:rPr lang="en-US" sz="1600" b="1" cap="none" spc="0" dirty="0" err="1">
                          <a:solidFill>
                            <a:schemeClr val="tx1"/>
                          </a:solidFill>
                          <a:effectLst/>
                          <a:latin typeface="Arial" panose="020B0604020202020204" pitchFamily="34" charset="0"/>
                          <a:cs typeface="Arial" panose="020B0604020202020204" pitchFamily="34" charset="0"/>
                        </a:rPr>
                        <a:t>dan_toc</a:t>
                      </a:r>
                      <a:endParaRPr lang="en-US" sz="1600" b="1"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99.17</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a:solidFill>
                            <a:schemeClr val="tx1"/>
                          </a:solidFill>
                          <a:effectLst/>
                          <a:latin typeface="Arial" panose="020B0604020202020204" pitchFamily="34" charset="0"/>
                          <a:cs typeface="Arial" panose="020B0604020202020204" pitchFamily="34" charset="0"/>
                        </a:rPr>
                        <a:t>0.0083</a:t>
                      </a:r>
                      <a:endParaRPr lang="en-US" sz="1600" cap="none" spc="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2977768471"/>
                  </a:ext>
                </a:extLst>
              </a:tr>
              <a:tr h="322668">
                <a:tc>
                  <a:txBody>
                    <a:bodyPr/>
                    <a:lstStyle/>
                    <a:p>
                      <a:pPr marL="0" marR="0" algn="ctr">
                        <a:lnSpc>
                          <a:spcPct val="110000"/>
                        </a:lnSpc>
                        <a:spcBef>
                          <a:spcPts val="0"/>
                        </a:spcBef>
                        <a:spcAft>
                          <a:spcPts val="900"/>
                        </a:spcAft>
                      </a:pPr>
                      <a:r>
                        <a:rPr lang="en-US" sz="1600" b="1" cap="none" spc="0" dirty="0">
                          <a:solidFill>
                            <a:schemeClr val="tx1"/>
                          </a:solidFill>
                          <a:effectLst/>
                          <a:latin typeface="Arial" panose="020B0604020202020204" pitchFamily="34" charset="0"/>
                          <a:cs typeface="Arial" panose="020B0604020202020204" pitchFamily="34" charset="0"/>
                        </a:rPr>
                        <a:t>que_quan_0</a:t>
                      </a:r>
                      <a:endParaRPr lang="en-US" sz="1600" b="1"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90.0</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0.0234</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3834769798"/>
                  </a:ext>
                </a:extLst>
              </a:tr>
              <a:tr h="322668">
                <a:tc>
                  <a:txBody>
                    <a:bodyPr/>
                    <a:lstStyle/>
                    <a:p>
                      <a:pPr marL="0" marR="0" algn="ctr">
                        <a:lnSpc>
                          <a:spcPct val="110000"/>
                        </a:lnSpc>
                        <a:spcBef>
                          <a:spcPts val="0"/>
                        </a:spcBef>
                        <a:spcAft>
                          <a:spcPts val="900"/>
                        </a:spcAft>
                      </a:pPr>
                      <a:r>
                        <a:rPr lang="en-US" sz="1600" b="1" cap="none" spc="0" dirty="0">
                          <a:solidFill>
                            <a:schemeClr val="tx1"/>
                          </a:solidFill>
                          <a:effectLst/>
                          <a:latin typeface="Arial" panose="020B0604020202020204" pitchFamily="34" charset="0"/>
                          <a:cs typeface="Arial" panose="020B0604020202020204" pitchFamily="34" charset="0"/>
                        </a:rPr>
                        <a:t>que_quan_1</a:t>
                      </a:r>
                      <a:endParaRPr lang="en-US" sz="1600" b="1"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100</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0.0</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3495771608"/>
                  </a:ext>
                </a:extLst>
              </a:tr>
              <a:tr h="322668">
                <a:tc>
                  <a:txBody>
                    <a:bodyPr/>
                    <a:lstStyle/>
                    <a:p>
                      <a:pPr marL="0" marR="0" algn="ctr">
                        <a:lnSpc>
                          <a:spcPct val="110000"/>
                        </a:lnSpc>
                        <a:spcBef>
                          <a:spcPts val="0"/>
                        </a:spcBef>
                        <a:spcAft>
                          <a:spcPts val="900"/>
                        </a:spcAft>
                      </a:pPr>
                      <a:r>
                        <a:rPr lang="en-US" sz="1600" b="1" cap="none" spc="0" dirty="0">
                          <a:solidFill>
                            <a:schemeClr val="tx1"/>
                          </a:solidFill>
                          <a:effectLst/>
                          <a:latin typeface="Arial" panose="020B0604020202020204" pitchFamily="34" charset="0"/>
                          <a:cs typeface="Arial" panose="020B0604020202020204" pitchFamily="34" charset="0"/>
                        </a:rPr>
                        <a:t>noi_thuong_tru_0</a:t>
                      </a:r>
                      <a:endParaRPr lang="en-US" sz="1600" b="1"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74.17</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0.0915</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3560541414"/>
                  </a:ext>
                </a:extLst>
              </a:tr>
              <a:tr h="322668">
                <a:tc>
                  <a:txBody>
                    <a:bodyPr/>
                    <a:lstStyle/>
                    <a:p>
                      <a:pPr marL="0" marR="0" algn="ctr">
                        <a:lnSpc>
                          <a:spcPct val="110000"/>
                        </a:lnSpc>
                        <a:spcBef>
                          <a:spcPts val="0"/>
                        </a:spcBef>
                        <a:spcAft>
                          <a:spcPts val="900"/>
                        </a:spcAft>
                      </a:pPr>
                      <a:r>
                        <a:rPr lang="en-US" sz="1600" b="1" cap="none" spc="0" dirty="0">
                          <a:solidFill>
                            <a:schemeClr val="tx1"/>
                          </a:solidFill>
                          <a:effectLst/>
                          <a:latin typeface="Arial" panose="020B0604020202020204" pitchFamily="34" charset="0"/>
                          <a:cs typeface="Arial" panose="020B0604020202020204" pitchFamily="34" charset="0"/>
                        </a:rPr>
                        <a:t>noi_thuong_tru_1</a:t>
                      </a:r>
                      <a:endParaRPr lang="en-US" sz="1600" b="1"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92.5</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0.018</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390053393"/>
                  </a:ext>
                </a:extLst>
              </a:tr>
              <a:tr h="322668">
                <a:tc>
                  <a:txBody>
                    <a:bodyPr/>
                    <a:lstStyle/>
                    <a:p>
                      <a:pPr marL="0" marR="0" algn="ctr">
                        <a:lnSpc>
                          <a:spcPct val="110000"/>
                        </a:lnSpc>
                        <a:spcBef>
                          <a:spcPts val="0"/>
                        </a:spcBef>
                        <a:spcAft>
                          <a:spcPts val="900"/>
                        </a:spcAft>
                      </a:pPr>
                      <a:r>
                        <a:rPr lang="en-US" sz="1600" b="1" cap="none" spc="0">
                          <a:solidFill>
                            <a:schemeClr val="tx1"/>
                          </a:solidFill>
                          <a:effectLst/>
                          <a:latin typeface="Arial" panose="020B0604020202020204" pitchFamily="34" charset="0"/>
                          <a:cs typeface="Arial" panose="020B0604020202020204" pitchFamily="34" charset="0"/>
                        </a:rPr>
                        <a:t>hsd</a:t>
                      </a:r>
                      <a:endParaRPr lang="en-US" sz="1600" b="1" cap="none" spc="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93.33</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900"/>
                        </a:spcAft>
                      </a:pPr>
                      <a:r>
                        <a:rPr lang="en-US" sz="1600" cap="none" spc="0" dirty="0">
                          <a:solidFill>
                            <a:schemeClr val="tx1"/>
                          </a:solidFill>
                          <a:effectLst/>
                          <a:latin typeface="Arial" panose="020B0604020202020204" pitchFamily="34" charset="0"/>
                          <a:cs typeface="Arial" panose="020B0604020202020204" pitchFamily="34" charset="0"/>
                        </a:rPr>
                        <a:t>0.0667</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675731326"/>
                  </a:ext>
                </a:extLst>
              </a:tr>
              <a:tr h="322668">
                <a:tc>
                  <a:txBody>
                    <a:bodyPr/>
                    <a:lstStyle/>
                    <a:p>
                      <a:pPr marL="0" marR="0" algn="ctr">
                        <a:lnSpc>
                          <a:spcPct val="110000"/>
                        </a:lnSpc>
                        <a:spcBef>
                          <a:spcPts val="0"/>
                        </a:spcBef>
                        <a:spcAft>
                          <a:spcPts val="0"/>
                        </a:spcAft>
                      </a:pPr>
                      <a:r>
                        <a:rPr lang="en-US" sz="1600" b="1" cap="none" spc="0" dirty="0" err="1">
                          <a:solidFill>
                            <a:schemeClr val="tx1"/>
                          </a:solidFill>
                          <a:effectLst/>
                          <a:latin typeface="Arial" panose="020B0604020202020204" pitchFamily="34" charset="0"/>
                          <a:cs typeface="Arial" panose="020B0604020202020204" pitchFamily="34" charset="0"/>
                        </a:rPr>
                        <a:t>Trung</a:t>
                      </a:r>
                      <a:r>
                        <a:rPr lang="en-US" sz="1600" b="1" cap="none" spc="0" dirty="0">
                          <a:solidFill>
                            <a:schemeClr val="tx1"/>
                          </a:solidFill>
                          <a:effectLst/>
                          <a:latin typeface="Arial" panose="020B0604020202020204" pitchFamily="34" charset="0"/>
                          <a:cs typeface="Arial" panose="020B0604020202020204" pitchFamily="34" charset="0"/>
                        </a:rPr>
                        <a:t> </a:t>
                      </a:r>
                      <a:r>
                        <a:rPr lang="en-US" sz="1600" b="1" cap="none" spc="0" dirty="0" err="1">
                          <a:solidFill>
                            <a:schemeClr val="tx1"/>
                          </a:solidFill>
                          <a:effectLst/>
                          <a:latin typeface="Arial" panose="020B0604020202020204" pitchFamily="34" charset="0"/>
                          <a:cs typeface="Arial" panose="020B0604020202020204" pitchFamily="34" charset="0"/>
                        </a:rPr>
                        <a:t>bình</a:t>
                      </a:r>
                      <a:endParaRPr lang="en-US" sz="1600" b="1"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0"/>
                        </a:spcAft>
                      </a:pPr>
                      <a:r>
                        <a:rPr lang="en-US" sz="1600" cap="none" spc="0" dirty="0">
                          <a:solidFill>
                            <a:schemeClr val="tx1"/>
                          </a:solidFill>
                          <a:effectLst/>
                          <a:latin typeface="Arial" panose="020B0604020202020204" pitchFamily="34" charset="0"/>
                          <a:cs typeface="Arial" panose="020B0604020202020204" pitchFamily="34" charset="0"/>
                        </a:rPr>
                        <a:t>94.32</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tc>
                  <a:txBody>
                    <a:bodyPr/>
                    <a:lstStyle/>
                    <a:p>
                      <a:pPr marL="0" marR="0" algn="ctr">
                        <a:lnSpc>
                          <a:spcPct val="110000"/>
                        </a:lnSpc>
                        <a:spcBef>
                          <a:spcPts val="0"/>
                        </a:spcBef>
                        <a:spcAft>
                          <a:spcPts val="0"/>
                        </a:spcAft>
                      </a:pPr>
                      <a:r>
                        <a:rPr lang="en-US" sz="1600" cap="none" spc="0" dirty="0">
                          <a:solidFill>
                            <a:schemeClr val="tx1"/>
                          </a:solidFill>
                          <a:effectLst/>
                          <a:latin typeface="Arial" panose="020B0604020202020204" pitchFamily="34" charset="0"/>
                          <a:cs typeface="Arial" panose="020B0604020202020204" pitchFamily="34" charset="0"/>
                        </a:rPr>
                        <a:t>0.0243</a:t>
                      </a:r>
                      <a:endParaRPr lang="en-US" sz="1600" cap="none" spc="0" dirty="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65784" marR="53786" marT="67525" marB="5060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alpha val="21000"/>
                      </a:schemeClr>
                    </a:solidFill>
                  </a:tcPr>
                </a:tc>
                <a:extLst>
                  <a:ext uri="{0D108BD9-81ED-4DB2-BD59-A6C34878D82A}">
                    <a16:rowId xmlns:a16="http://schemas.microsoft.com/office/drawing/2014/main" val="2442393331"/>
                  </a:ext>
                </a:extLst>
              </a:tr>
            </a:tbl>
          </a:graphicData>
        </a:graphic>
      </p:graphicFrame>
      <p:sp>
        <p:nvSpPr>
          <p:cNvPr id="5" name="Rectangle 4">
            <a:extLst>
              <a:ext uri="{FF2B5EF4-FFF2-40B4-BE49-F238E27FC236}">
                <a16:creationId xmlns:a16="http://schemas.microsoft.com/office/drawing/2014/main" id="{DA298442-B515-4353-BB16-785F096BFF9E}"/>
              </a:ext>
            </a:extLst>
          </p:cNvPr>
          <p:cNvSpPr/>
          <p:nvPr/>
        </p:nvSpPr>
        <p:spPr>
          <a:xfrm>
            <a:off x="6288833" y="1205360"/>
            <a:ext cx="2487774" cy="30651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r>
              <a:rPr lang="en-US" sz="2000" b="1" dirty="0" err="1">
                <a:latin typeface="Arial" panose="020B0604020202020204" pitchFamily="34" charset="0"/>
                <a:cs typeface="Arial" panose="020B0604020202020204" pitchFamily="34" charset="0"/>
              </a:rPr>
              <a:t>Thời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gian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dự</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đoán</a:t>
            </a:r>
            <a:endParaRPr lang="en-US" sz="2000" b="1" dirty="0">
              <a:latin typeface="Arial" panose="020B0604020202020204" pitchFamily="34" charset="0"/>
              <a:cs typeface="Arial" panose="020B0604020202020204" pitchFamily="34" charset="0"/>
            </a:endParaRPr>
          </a:p>
        </p:txBody>
      </p:sp>
      <p:graphicFrame>
        <p:nvGraphicFramePr>
          <p:cNvPr id="7" name="Table 7">
            <a:extLst>
              <a:ext uri="{FF2B5EF4-FFF2-40B4-BE49-F238E27FC236}">
                <a16:creationId xmlns:a16="http://schemas.microsoft.com/office/drawing/2014/main" id="{83A7AC75-A541-4F8C-AD8A-1004DBA37C0C}"/>
              </a:ext>
            </a:extLst>
          </p:cNvPr>
          <p:cNvGraphicFramePr>
            <a:graphicFrameLocks noGrp="1"/>
          </p:cNvGraphicFramePr>
          <p:nvPr>
            <p:extLst>
              <p:ext uri="{D42A27DB-BD31-4B8C-83A1-F6EECF244321}">
                <p14:modId xmlns:p14="http://schemas.microsoft.com/office/powerpoint/2010/main" val="2957572433"/>
              </p:ext>
            </p:extLst>
          </p:nvPr>
        </p:nvGraphicFramePr>
        <p:xfrm>
          <a:off x="6288833" y="1689658"/>
          <a:ext cx="2622636" cy="2765590"/>
        </p:xfrm>
        <a:graphic>
          <a:graphicData uri="http://schemas.openxmlformats.org/drawingml/2006/table">
            <a:tbl>
              <a:tblPr firstRow="1" bandRow="1">
                <a:tableStyleId>{5C22544A-7EE6-4342-B048-85BDC9FD1C3A}</a:tableStyleId>
              </a:tblPr>
              <a:tblGrid>
                <a:gridCol w="1311318">
                  <a:extLst>
                    <a:ext uri="{9D8B030D-6E8A-4147-A177-3AD203B41FA5}">
                      <a16:colId xmlns:a16="http://schemas.microsoft.com/office/drawing/2014/main" val="2395767838"/>
                    </a:ext>
                  </a:extLst>
                </a:gridCol>
                <a:gridCol w="1311318">
                  <a:extLst>
                    <a:ext uri="{9D8B030D-6E8A-4147-A177-3AD203B41FA5}">
                      <a16:colId xmlns:a16="http://schemas.microsoft.com/office/drawing/2014/main" val="2889847709"/>
                    </a:ext>
                  </a:extLst>
                </a:gridCol>
              </a:tblGrid>
              <a:tr h="865322">
                <a:tc>
                  <a:txBody>
                    <a:bodyPr/>
                    <a:lstStyle/>
                    <a:p>
                      <a:pPr algn="ctr">
                        <a:spcBef>
                          <a:spcPts val="600"/>
                        </a:spcBef>
                        <a:spcAft>
                          <a:spcPts val="0"/>
                        </a:spcAft>
                      </a:pPr>
                      <a:r>
                        <a:rPr lang="en-US" sz="1600" dirty="0" err="1">
                          <a:latin typeface="Arial" panose="020B0604020202020204" pitchFamily="34" charset="0"/>
                          <a:cs typeface="Arial" panose="020B0604020202020204" pitchFamily="34" charset="0"/>
                        </a:rPr>
                        <a:t>Phần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cứng</a:t>
                      </a:r>
                      <a:endParaRPr 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1600" dirty="0" err="1">
                          <a:latin typeface="Arial" panose="020B0604020202020204" pitchFamily="34" charset="0"/>
                          <a:cs typeface="Arial" panose="020B0604020202020204" pitchFamily="34" charset="0"/>
                        </a:rPr>
                        <a:t>Thời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gian</a:t>
                      </a:r>
                      <a:endParaRPr lang="en-US" sz="16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7994808"/>
                  </a:ext>
                </a:extLst>
              </a:tr>
              <a:tr h="865322">
                <a:tc>
                  <a:txBody>
                    <a:bodyPr/>
                    <a:lstStyle/>
                    <a:p>
                      <a:pPr algn="ctr">
                        <a:spcBef>
                          <a:spcPts val="600"/>
                        </a:spcBef>
                        <a:spcAft>
                          <a:spcPts val="0"/>
                        </a:spcAft>
                      </a:pPr>
                      <a:r>
                        <a:rPr lang="en-US" sz="1600" b="1" dirty="0">
                          <a:latin typeface="Arial" panose="020B0604020202020204" pitchFamily="34" charset="0"/>
                          <a:cs typeface="Arial" panose="020B0604020202020204" pitchFamily="34" charset="0"/>
                        </a:rPr>
                        <a:t>CPU Intel core i5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1600" dirty="0">
                          <a:latin typeface="Arial" panose="020B0604020202020204" pitchFamily="34" charset="0"/>
                          <a:cs typeface="Arial" panose="020B0604020202020204" pitchFamily="34" charset="0"/>
                        </a:rPr>
                        <a:t>2 – 2.5s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6670831"/>
                  </a:ext>
                </a:extLst>
              </a:tr>
              <a:tr h="1034946">
                <a:tc>
                  <a:txBody>
                    <a:bodyPr/>
                    <a:lstStyle/>
                    <a:p>
                      <a:pPr algn="ctr">
                        <a:spcBef>
                          <a:spcPts val="600"/>
                        </a:spcBef>
                        <a:spcAft>
                          <a:spcPts val="0"/>
                        </a:spcAft>
                      </a:pPr>
                      <a:r>
                        <a:rPr lang="en-US" sz="1600" b="1" dirty="0">
                          <a:latin typeface="Arial" panose="020B0604020202020204" pitchFamily="34" charset="0"/>
                          <a:cs typeface="Arial" panose="020B0604020202020204" pitchFamily="34" charset="0"/>
                        </a:rPr>
                        <a:t>GPU NVIDIA Tesla V100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spcBef>
                          <a:spcPts val="600"/>
                        </a:spcBef>
                        <a:spcAft>
                          <a:spcPts val="0"/>
                        </a:spcAft>
                      </a:pPr>
                      <a:r>
                        <a:rPr lang="en-US" sz="1600" dirty="0">
                          <a:latin typeface="Arial" panose="020B0604020202020204" pitchFamily="34" charset="0"/>
                          <a:cs typeface="Arial" panose="020B0604020202020204" pitchFamily="34" charset="0"/>
                        </a:rPr>
                        <a:t>1 – 1.2s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8901864"/>
                  </a:ext>
                </a:extLst>
              </a:tr>
            </a:tbl>
          </a:graphicData>
        </a:graphic>
      </p:graphicFrame>
      <p:sp>
        <p:nvSpPr>
          <p:cNvPr id="8" name="Rectangle 7">
            <a:extLst>
              <a:ext uri="{FF2B5EF4-FFF2-40B4-BE49-F238E27FC236}">
                <a16:creationId xmlns:a16="http://schemas.microsoft.com/office/drawing/2014/main" id="{3B0EE418-2B0D-6C41-8BDC-0A0F1A1E8DEF}"/>
              </a:ext>
            </a:extLst>
          </p:cNvPr>
          <p:cNvSpPr/>
          <p:nvPr/>
        </p:nvSpPr>
        <p:spPr>
          <a:xfrm>
            <a:off x="257570" y="6086818"/>
            <a:ext cx="5844650" cy="3638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10194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anim calcmode="lin" valueType="num">
                                      <p:cBhvr>
                                        <p:cTn id="8" dur="500" fill="hold"/>
                                        <p:tgtEl>
                                          <p:spTgt spid="8"/>
                                        </p:tgtEl>
                                        <p:attrNameLst>
                                          <p:attrName>ppt_x</p:attrName>
                                        </p:attrNameLst>
                                      </p:cBhvr>
                                      <p:tavLst>
                                        <p:tav tm="0">
                                          <p:val>
                                            <p:strVal val="#ppt_x"/>
                                          </p:val>
                                        </p:tav>
                                        <p:tav tm="100000">
                                          <p:val>
                                            <p:strVal val="#ppt_x"/>
                                          </p:val>
                                        </p:tav>
                                      </p:tavLst>
                                    </p:anim>
                                    <p:anim calcmode="lin" valueType="num">
                                      <p:cBhvr>
                                        <p:cTn id="9"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anim calcmode="lin" valueType="num">
                                      <p:cBhvr>
                                        <p:cTn id="15" dur="500" fill="hold"/>
                                        <p:tgtEl>
                                          <p:spTgt spid="5"/>
                                        </p:tgtEl>
                                        <p:attrNameLst>
                                          <p:attrName>ppt_x</p:attrName>
                                        </p:attrNameLst>
                                      </p:cBhvr>
                                      <p:tavLst>
                                        <p:tav tm="0">
                                          <p:val>
                                            <p:strVal val="#ppt_x"/>
                                          </p:val>
                                        </p:tav>
                                        <p:tav tm="100000">
                                          <p:val>
                                            <p:strVal val="#ppt_x"/>
                                          </p:val>
                                        </p:tav>
                                      </p:tavLst>
                                    </p:anim>
                                    <p:anim calcmode="lin" valueType="num">
                                      <p:cBhvr>
                                        <p:cTn id="16" dur="5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155B0-CB39-4E6A-BD60-CF6BFC2D6323}"/>
              </a:ext>
            </a:extLst>
          </p:cNvPr>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5. </a:t>
            </a:r>
            <a:r>
              <a:rPr lang="en-US" dirty="0" err="1">
                <a:latin typeface="Arial" panose="020B0604020202020204" pitchFamily="34" charset="0"/>
                <a:ea typeface="Arial Unicode MS" panose="020B0604020202020204" pitchFamily="34" charset="-128"/>
                <a:cs typeface="Arial" panose="020B0604020202020204" pitchFamily="34" charset="0"/>
              </a:rPr>
              <a:t>Kết</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luận</a:t>
            </a:r>
            <a:endParaRPr lang="en-US" dirty="0"/>
          </a:p>
        </p:txBody>
      </p:sp>
      <p:sp>
        <p:nvSpPr>
          <p:cNvPr id="4" name="Slide Number Placeholder 3">
            <a:extLst>
              <a:ext uri="{FF2B5EF4-FFF2-40B4-BE49-F238E27FC236}">
                <a16:creationId xmlns:a16="http://schemas.microsoft.com/office/drawing/2014/main" id="{930A26D0-F0CD-412F-9E66-72FF3B12B383}"/>
              </a:ext>
            </a:extLst>
          </p:cNvPr>
          <p:cNvSpPr>
            <a:spLocks noGrp="1"/>
          </p:cNvSpPr>
          <p:nvPr>
            <p:ph type="sldNum" sz="quarter" idx="12"/>
          </p:nvPr>
        </p:nvSpPr>
        <p:spPr/>
        <p:txBody>
          <a:bodyPr/>
          <a:lstStyle/>
          <a:p>
            <a:fld id="{A02EBBDA-6239-48A4-BF42-145536EAE284}" type="slidenum">
              <a:rPr lang="en-US" smtClean="0"/>
              <a:t>24</a:t>
            </a:fld>
            <a:endParaRPr lang="en-US"/>
          </a:p>
        </p:txBody>
      </p:sp>
      <p:sp>
        <p:nvSpPr>
          <p:cNvPr id="6" name="Content Placeholder 2"/>
          <p:cNvSpPr txBox="1">
            <a:spLocks/>
          </p:cNvSpPr>
          <p:nvPr/>
        </p:nvSpPr>
        <p:spPr>
          <a:xfrm>
            <a:off x="488950" y="1334146"/>
            <a:ext cx="8026400" cy="538733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20000"/>
              </a:lnSpc>
              <a:buFont typeface="Arial" panose="020B0604020202020204" pitchFamily="34" charset="0"/>
              <a:buNone/>
            </a:pPr>
            <a:r>
              <a:rPr lang="en-US" sz="19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Đóng</a:t>
            </a:r>
            <a:r>
              <a:rPr lang="en-US" sz="19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góp</a:t>
            </a:r>
            <a:r>
              <a:rPr lang="en-US" sz="19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của</a:t>
            </a:r>
            <a:r>
              <a:rPr lang="en-US" sz="19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đồ</a:t>
            </a:r>
            <a:r>
              <a:rPr lang="en-US" sz="19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án</a:t>
            </a:r>
            <a:r>
              <a:rPr lang="en-US" sz="19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a:t>
            </a:r>
          </a:p>
          <a:p>
            <a:pPr marL="0" indent="0" algn="just">
              <a:lnSpc>
                <a:spcPct val="120000"/>
              </a:lnSpc>
              <a:buFont typeface="Arial" panose="020B0604020202020204" pitchFamily="34" charset="0"/>
              <a:buNone/>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Đề</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xuất</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giải</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pháp</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nhận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diện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thông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tin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trong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thẻ</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CCCD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thông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qua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các</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bài</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toán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cụ</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thể</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sau</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a:t>
            </a:r>
          </a:p>
          <a:p>
            <a:pPr algn="just">
              <a:lnSpc>
                <a:spcPct val="120000"/>
              </a:lnSpc>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Bài</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toán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phát</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hiện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thẻ</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CCCD.</a:t>
            </a:r>
          </a:p>
          <a:p>
            <a:pPr algn="just">
              <a:lnSpc>
                <a:spcPct val="120000"/>
              </a:lnSpc>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Bài</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toán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phát</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hiện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các</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vùng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chứa</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thông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tin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trong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thẻ</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CCCD.</a:t>
            </a:r>
          </a:p>
          <a:p>
            <a:pPr algn="just">
              <a:lnSpc>
                <a:spcPct val="120000"/>
              </a:lnSpc>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Bài</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toán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đọc</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thông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tin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trong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thẻ</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CCCD</a:t>
            </a:r>
            <a:r>
              <a:rPr lang="en-US" sz="19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a:t>
            </a:r>
            <a:endPar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a:p>
            <a:pPr marL="0" indent="0" algn="just">
              <a:lnSpc>
                <a:spcPct val="160000"/>
              </a:lnSpc>
              <a:buFont typeface="Arial" panose="020B0604020202020204" pitchFamily="34" charset="0"/>
              <a:buNone/>
            </a:pPr>
            <a:r>
              <a:rPr lang="en-US" sz="19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Hướng</a:t>
            </a:r>
            <a:r>
              <a:rPr lang="en-US" sz="19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phát</a:t>
            </a:r>
            <a:r>
              <a:rPr lang="en-US" sz="19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triển</a:t>
            </a:r>
            <a:r>
              <a:rPr lang="en-US" sz="19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a:t>
            </a:r>
          </a:p>
          <a:p>
            <a:pPr algn="just">
              <a:lnSpc>
                <a:spcPct val="120000"/>
              </a:lnSpc>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Thêm</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dữ</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liệu</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huấn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luyện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và</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kiểm</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tra</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để</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tăng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độ</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chính</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xác</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a:t>
            </a:r>
          </a:p>
          <a:p>
            <a:pPr algn="just">
              <a:lnSpc>
                <a:spcPct val="120000"/>
              </a:lnSpc>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Kết</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hợp</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mô</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hình</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ngôn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ngữ</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làm</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quá</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trình</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hậu</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xử</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lý</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cho</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bài</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toán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đọc</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thông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tin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trong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ảnh</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a:t>
            </a:r>
          </a:p>
          <a:p>
            <a:pPr algn="just">
              <a:lnSpc>
                <a:spcPct val="120000"/>
              </a:lnSpc>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Phát</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triển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nhận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diện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trên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nhiều</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loại</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thẻ</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khác</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nhau</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a:t>
            </a:r>
          </a:p>
        </p:txBody>
      </p:sp>
    </p:spTree>
    <p:extLst>
      <p:ext uri="{BB962C8B-B14F-4D97-AF65-F5344CB8AC3E}">
        <p14:creationId xmlns:p14="http://schemas.microsoft.com/office/powerpoint/2010/main" val="373446365"/>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22ACE4-BD3E-FB48-B6DE-CE5641DE2F05}"/>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25</a:t>
            </a:fld>
            <a:endParaRPr lang="en-US">
              <a:latin typeface="Arial" panose="020B0604020202020204" pitchFamily="34" charset="0"/>
              <a:ea typeface="Arial Unicode MS" panose="020B0604020202020204" pitchFamily="34" charset="-128"/>
              <a:cs typeface="Arial" panose="020B0604020202020204" pitchFamily="34" charset="0"/>
            </a:endParaRPr>
          </a:p>
        </p:txBody>
      </p:sp>
      <p:sp>
        <p:nvSpPr>
          <p:cNvPr id="3" name="TextBox 2">
            <a:extLst>
              <a:ext uri="{FF2B5EF4-FFF2-40B4-BE49-F238E27FC236}">
                <a16:creationId xmlns:a16="http://schemas.microsoft.com/office/drawing/2014/main" id="{80C366F2-EF29-6E4F-AFF8-48BA3755CF4E}"/>
              </a:ext>
            </a:extLst>
          </p:cNvPr>
          <p:cNvSpPr txBox="1"/>
          <p:nvPr/>
        </p:nvSpPr>
        <p:spPr>
          <a:xfrm>
            <a:off x="2239767" y="2726004"/>
            <a:ext cx="5763802" cy="1200329"/>
          </a:xfrm>
          <a:prstGeom prst="rect">
            <a:avLst/>
          </a:prstGeom>
          <a:noFill/>
        </p:spPr>
        <p:txBody>
          <a:bodyPr wrap="square" rtlCol="0">
            <a:spAutoFit/>
          </a:bodyPr>
          <a:lstStyle/>
          <a:p>
            <a:pPr algn="ctr"/>
            <a:r>
              <a:rPr lang="x-none" sz="3600" b="1" dirty="0">
                <a:ln w="0"/>
                <a:solidFill>
                  <a:schemeClr val="accent5">
                    <a:lumMod val="75000"/>
                  </a:schemeClr>
                </a:solidFill>
                <a:effectLst>
                  <a:outerShdw blurRad="38100" dist="25400" dir="5400000" algn="ctr" rotWithShape="0">
                    <a:srgbClr val="6E747A">
                      <a:alpha val="43000"/>
                    </a:srgbClr>
                  </a:outerShdw>
                </a:effectLst>
                <a:latin typeface="Arial" panose="020B0604020202020204" pitchFamily="34" charset="0"/>
                <a:ea typeface="Arial Unicode MS" panose="020B0604020202020204" pitchFamily="34" charset="-128"/>
                <a:cs typeface="Arial" panose="020B0604020202020204" pitchFamily="34" charset="0"/>
              </a:rPr>
              <a:t>Cảm ơn thầy cô </a:t>
            </a:r>
          </a:p>
          <a:p>
            <a:pPr algn="ctr"/>
            <a:r>
              <a:rPr lang="x-none" sz="3600" b="1" dirty="0">
                <a:ln w="0"/>
                <a:solidFill>
                  <a:schemeClr val="accent5">
                    <a:lumMod val="75000"/>
                  </a:schemeClr>
                </a:solidFill>
                <a:effectLst>
                  <a:outerShdw blurRad="38100" dist="25400" dir="5400000" algn="ctr" rotWithShape="0">
                    <a:srgbClr val="6E747A">
                      <a:alpha val="43000"/>
                    </a:srgbClr>
                  </a:outerShdw>
                </a:effectLst>
                <a:latin typeface="Arial" panose="020B0604020202020204" pitchFamily="34" charset="0"/>
                <a:ea typeface="Arial Unicode MS" panose="020B0604020202020204" pitchFamily="34" charset="-128"/>
                <a:cs typeface="Arial" panose="020B0604020202020204" pitchFamily="34" charset="0"/>
              </a:rPr>
              <a:t>và các bạn đã lắng nghe!</a:t>
            </a:r>
          </a:p>
        </p:txBody>
      </p:sp>
    </p:spTree>
    <p:extLst>
      <p:ext uri="{BB962C8B-B14F-4D97-AF65-F5344CB8AC3E}">
        <p14:creationId xmlns:p14="http://schemas.microsoft.com/office/powerpoint/2010/main" val="3158584091"/>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3.1 - Cropper</a:t>
            </a:r>
            <a:endParaRPr lang="en-US" dirty="0"/>
          </a:p>
        </p:txBody>
      </p:sp>
      <p:sp>
        <p:nvSpPr>
          <p:cNvPr id="4" name="Slide Number Placeholder 3"/>
          <p:cNvSpPr>
            <a:spLocks noGrp="1"/>
          </p:cNvSpPr>
          <p:nvPr>
            <p:ph type="sldNum" sz="quarter" idx="12"/>
          </p:nvPr>
        </p:nvSpPr>
        <p:spPr/>
        <p:txBody>
          <a:bodyPr/>
          <a:lstStyle/>
          <a:p>
            <a:fld id="{A02EBBDA-6239-48A4-BF42-145536EAE284}" type="slidenum">
              <a:rPr lang="en-US" smtClean="0"/>
              <a:t>26</a:t>
            </a:fld>
            <a:endParaRPr lang="en-US"/>
          </a:p>
        </p:txBody>
      </p:sp>
      <p:sp>
        <p:nvSpPr>
          <p:cNvPr id="19" name="Rectangle 18"/>
          <p:cNvSpPr/>
          <p:nvPr/>
        </p:nvSpPr>
        <p:spPr>
          <a:xfrm>
            <a:off x="0" y="877078"/>
            <a:ext cx="9144000" cy="5980922"/>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Content Placeholder 2"/>
          <p:cNvSpPr txBox="1">
            <a:spLocks/>
          </p:cNvSpPr>
          <p:nvPr/>
        </p:nvSpPr>
        <p:spPr>
          <a:xfrm>
            <a:off x="1504408" y="3617448"/>
            <a:ext cx="2494882" cy="4505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500" dirty="0" err="1">
                <a:latin typeface="Arial" panose="020B0604020202020204" pitchFamily="34" charset="0"/>
                <a:cs typeface="Arial" panose="020B0604020202020204" pitchFamily="34" charset="0"/>
              </a:rPr>
              <a:t>Nhận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nhầm</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góc</a:t>
            </a:r>
            <a:endParaRPr lang="en-US" sz="1500" dirty="0">
              <a:latin typeface="Arial" panose="020B0604020202020204" pitchFamily="34" charset="0"/>
              <a:cs typeface="Arial" panose="020B0604020202020204" pitchFamily="34" charset="0"/>
            </a:endParaRPr>
          </a:p>
        </p:txBody>
      </p:sp>
      <p:sp>
        <p:nvSpPr>
          <p:cNvPr id="21" name="Content Placeholder 2"/>
          <p:cNvSpPr txBox="1">
            <a:spLocks/>
          </p:cNvSpPr>
          <p:nvPr/>
        </p:nvSpPr>
        <p:spPr>
          <a:xfrm>
            <a:off x="1504408" y="6574296"/>
            <a:ext cx="2494882" cy="4505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500" dirty="0" err="1">
                <a:latin typeface="Arial" panose="020B0604020202020204" pitchFamily="34" charset="0"/>
                <a:cs typeface="Arial" panose="020B0604020202020204" pitchFamily="34" charset="0"/>
              </a:rPr>
              <a:t>Nhận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thiếu</a:t>
            </a:r>
            <a:r>
              <a:rPr lang="en-US" sz="1500" dirty="0">
                <a:latin typeface="Arial" panose="020B0604020202020204" pitchFamily="34" charset="0"/>
                <a:cs typeface="Arial" panose="020B0604020202020204" pitchFamily="34" charset="0"/>
              </a:rPr>
              <a:t> 1 </a:t>
            </a:r>
            <a:r>
              <a:rPr lang="en-US" sz="1500" dirty="0" err="1">
                <a:latin typeface="Arial" panose="020B0604020202020204" pitchFamily="34" charset="0"/>
                <a:cs typeface="Arial" panose="020B0604020202020204" pitchFamily="34" charset="0"/>
              </a:rPr>
              <a:t>góc</a:t>
            </a:r>
            <a:endParaRPr lang="en-US" sz="1500" dirty="0">
              <a:latin typeface="Arial" panose="020B0604020202020204" pitchFamily="34" charset="0"/>
              <a:cs typeface="Arial" panose="020B0604020202020204" pitchFamily="34" charset="0"/>
            </a:endParaRPr>
          </a:p>
        </p:txBody>
      </p:sp>
      <p:sp>
        <p:nvSpPr>
          <p:cNvPr id="22" name="Content Placeholder 2"/>
          <p:cNvSpPr txBox="1">
            <a:spLocks/>
          </p:cNvSpPr>
          <p:nvPr/>
        </p:nvSpPr>
        <p:spPr>
          <a:xfrm>
            <a:off x="6235053" y="3674848"/>
            <a:ext cx="2494882" cy="4505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500" dirty="0" err="1">
                <a:latin typeface="Arial" panose="020B0604020202020204" pitchFamily="34" charset="0"/>
                <a:cs typeface="Arial" panose="020B0604020202020204" pitchFamily="34" charset="0"/>
              </a:rPr>
              <a:t>Nhận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thừa</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góc</a:t>
            </a:r>
            <a:endParaRPr lang="en-US" sz="1500" dirty="0">
              <a:latin typeface="Arial" panose="020B0604020202020204" pitchFamily="34" charset="0"/>
              <a:cs typeface="Arial" panose="020B0604020202020204" pitchFamily="34" charset="0"/>
            </a:endParaRPr>
          </a:p>
        </p:txBody>
      </p:sp>
      <p:sp>
        <p:nvSpPr>
          <p:cNvPr id="23" name="Content Placeholder 2"/>
          <p:cNvSpPr txBox="1">
            <a:spLocks/>
          </p:cNvSpPr>
          <p:nvPr/>
        </p:nvSpPr>
        <p:spPr>
          <a:xfrm>
            <a:off x="6411914" y="6532436"/>
            <a:ext cx="2770606" cy="4505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1500" dirty="0" err="1">
                <a:latin typeface="Arial" panose="020B0604020202020204" pitchFamily="34" charset="0"/>
                <a:cs typeface="Arial" panose="020B0604020202020204" pitchFamily="34" charset="0"/>
              </a:rPr>
              <a:t>Nhận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thiếu</a:t>
            </a:r>
            <a:r>
              <a:rPr lang="en-US" sz="1500" dirty="0">
                <a:latin typeface="Arial" panose="020B0604020202020204" pitchFamily="34" charset="0"/>
                <a:cs typeface="Arial" panose="020B0604020202020204" pitchFamily="34" charset="0"/>
              </a:rPr>
              <a:t> 2 </a:t>
            </a:r>
            <a:r>
              <a:rPr lang="en-US" sz="1500" dirty="0" err="1">
                <a:latin typeface="Arial" panose="020B0604020202020204" pitchFamily="34" charset="0"/>
                <a:cs typeface="Arial" panose="020B0604020202020204" pitchFamily="34" charset="0"/>
              </a:rPr>
              <a:t>góc</a:t>
            </a:r>
            <a:endParaRPr lang="en-US" sz="1500" dirty="0">
              <a:latin typeface="Arial" panose="020B0604020202020204" pitchFamily="34" charset="0"/>
              <a:cs typeface="Arial" panose="020B0604020202020204" pitchFamily="34" charset="0"/>
            </a:endParaRPr>
          </a:p>
        </p:txBody>
      </p:sp>
      <p:pic>
        <p:nvPicPr>
          <p:cNvPr id="24" name="Picture 23"/>
          <p:cNvPicPr>
            <a:picLocks noChangeAspect="1"/>
          </p:cNvPicPr>
          <p:nvPr/>
        </p:nvPicPr>
        <p:blipFill>
          <a:blip r:embed="rId3"/>
          <a:stretch>
            <a:fillRect/>
          </a:stretch>
        </p:blipFill>
        <p:spPr>
          <a:xfrm>
            <a:off x="886161" y="1362849"/>
            <a:ext cx="3113664" cy="2255966"/>
          </a:xfrm>
          <a:prstGeom prst="rect">
            <a:avLst/>
          </a:prstGeom>
        </p:spPr>
      </p:pic>
      <p:pic>
        <p:nvPicPr>
          <p:cNvPr id="25" name="Picture 24"/>
          <p:cNvPicPr>
            <a:picLocks noChangeAspect="1"/>
          </p:cNvPicPr>
          <p:nvPr/>
        </p:nvPicPr>
        <p:blipFill>
          <a:blip r:embed="rId4"/>
          <a:stretch>
            <a:fillRect/>
          </a:stretch>
        </p:blipFill>
        <p:spPr>
          <a:xfrm>
            <a:off x="5448592" y="1160843"/>
            <a:ext cx="3282031" cy="2489815"/>
          </a:xfrm>
          <a:prstGeom prst="rect">
            <a:avLst/>
          </a:prstGeom>
        </p:spPr>
      </p:pic>
      <p:pic>
        <p:nvPicPr>
          <p:cNvPr id="26" name="Picture 25"/>
          <p:cNvPicPr>
            <a:picLocks noChangeAspect="1"/>
          </p:cNvPicPr>
          <p:nvPr/>
        </p:nvPicPr>
        <p:blipFill>
          <a:blip r:embed="rId5"/>
          <a:stretch>
            <a:fillRect/>
          </a:stretch>
        </p:blipFill>
        <p:spPr>
          <a:xfrm>
            <a:off x="799517" y="4024724"/>
            <a:ext cx="3282031" cy="2548902"/>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8592" y="4155811"/>
            <a:ext cx="3281343" cy="2346178"/>
          </a:xfrm>
          <a:prstGeom prst="rect">
            <a:avLst/>
          </a:prstGeom>
        </p:spPr>
      </p:pic>
      <p:sp>
        <p:nvSpPr>
          <p:cNvPr id="29" name="Content Placeholder 2"/>
          <p:cNvSpPr>
            <a:spLocks noGrp="1"/>
          </p:cNvSpPr>
          <p:nvPr>
            <p:ph idx="1"/>
          </p:nvPr>
        </p:nvSpPr>
        <p:spPr>
          <a:xfrm>
            <a:off x="3117067" y="935585"/>
            <a:ext cx="2494882" cy="450516"/>
          </a:xfrm>
        </p:spPr>
        <p:txBody>
          <a:bodyPr>
            <a:normAutofit/>
          </a:bodyPr>
          <a:lstStyle/>
          <a:p>
            <a:pPr marL="0" indent="0">
              <a:buNone/>
            </a:pPr>
            <a:r>
              <a:rPr lang="en-US" sz="1800" b="1" dirty="0" err="1">
                <a:latin typeface="Arial" panose="020B0604020202020204" pitchFamily="34" charset="0"/>
                <a:cs typeface="Arial" panose="020B0604020202020204" pitchFamily="34" charset="0"/>
              </a:rPr>
              <a:t>Phân</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tích</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lỗi</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và</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xử</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lý</a:t>
            </a:r>
            <a:endParaRPr lang="en-US" sz="1800" b="1" dirty="0">
              <a:latin typeface="Arial" panose="020B0604020202020204" pitchFamily="34" charset="0"/>
              <a:cs typeface="Arial" panose="020B0604020202020204" pitchFamily="34" charset="0"/>
            </a:endParaRPr>
          </a:p>
        </p:txBody>
      </p:sp>
      <p:sp>
        <p:nvSpPr>
          <p:cNvPr id="30" name="Rounded Rectangle 29"/>
          <p:cNvSpPr/>
          <p:nvPr/>
        </p:nvSpPr>
        <p:spPr>
          <a:xfrm>
            <a:off x="1504408" y="2536236"/>
            <a:ext cx="162467" cy="1905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1" name="Rounded Rectangle 30"/>
          <p:cNvSpPr/>
          <p:nvPr/>
        </p:nvSpPr>
        <p:spPr>
          <a:xfrm>
            <a:off x="1250408" y="5344186"/>
            <a:ext cx="254000" cy="28191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2" name="Rounded Rectangle 31"/>
          <p:cNvSpPr/>
          <p:nvPr/>
        </p:nvSpPr>
        <p:spPr>
          <a:xfrm>
            <a:off x="5611949" y="5367772"/>
            <a:ext cx="324393" cy="29754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3" name="Rounded Rectangle 32"/>
          <p:cNvSpPr/>
          <p:nvPr/>
        </p:nvSpPr>
        <p:spPr>
          <a:xfrm>
            <a:off x="6281267" y="2545084"/>
            <a:ext cx="162467" cy="1905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5159799"/>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Arial" panose="020B0604020202020204" pitchFamily="34" charset="0"/>
                <a:ea typeface="Arial Unicode MS" panose="020B0604020202020204" pitchFamily="34" charset="-128"/>
                <a:cs typeface="Arial" panose="020B0604020202020204" pitchFamily="34" charset="0"/>
              </a:rPr>
              <a:t>3.2 - Detector</a:t>
            </a:r>
          </a:p>
        </p:txBody>
      </p:sp>
      <p:sp>
        <p:nvSpPr>
          <p:cNvPr id="4" name="Slide Number Placeholder 3">
            <a:extLst>
              <a:ext uri="{FF2B5EF4-FFF2-40B4-BE49-F238E27FC236}">
                <a16:creationId xmlns:a16="http://schemas.microsoft.com/office/drawing/2014/main" id="{DCFC5659-B4D7-EA42-AC7C-891A1A37572B}"/>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27</a:t>
            </a:fld>
            <a:endParaRPr lang="en-US">
              <a:latin typeface="Arial" panose="020B0604020202020204" pitchFamily="34" charset="0"/>
              <a:ea typeface="Arial Unicode MS" panose="020B0604020202020204" pitchFamily="34" charset="-128"/>
              <a:cs typeface="Arial" panose="020B0604020202020204" pitchFamily="34" charset="0"/>
            </a:endParaRPr>
          </a:p>
        </p:txBody>
      </p:sp>
      <p:sp>
        <p:nvSpPr>
          <p:cNvPr id="10" name="Content Placeholder 2"/>
          <p:cNvSpPr txBox="1">
            <a:spLocks/>
          </p:cNvSpPr>
          <p:nvPr/>
        </p:nvSpPr>
        <p:spPr>
          <a:xfrm>
            <a:off x="582256" y="1422315"/>
            <a:ext cx="3113722" cy="58257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Phân</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tích</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lỗi</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và</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xử</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lý</a:t>
            </a:r>
            <a:endPar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p:txBody>
      </p:sp>
      <p:pic>
        <p:nvPicPr>
          <p:cNvPr id="11" name="Picture 10"/>
          <p:cNvPicPr/>
          <p:nvPr/>
        </p:nvPicPr>
        <p:blipFill>
          <a:blip r:embed="rId3">
            <a:extLst>
              <a:ext uri="{28A0092B-C50C-407E-A947-70E740481C1C}">
                <a14:useLocalDpi xmlns:a14="http://schemas.microsoft.com/office/drawing/2010/main" val="0"/>
              </a:ext>
            </a:extLst>
          </a:blip>
          <a:srcRect/>
          <a:stretch>
            <a:fillRect/>
          </a:stretch>
        </p:blipFill>
        <p:spPr bwMode="auto">
          <a:xfrm>
            <a:off x="582256" y="2334184"/>
            <a:ext cx="3782783" cy="2023302"/>
          </a:xfrm>
          <a:prstGeom prst="rect">
            <a:avLst/>
          </a:prstGeom>
          <a:noFill/>
          <a:ln>
            <a:noFill/>
          </a:ln>
        </p:spPr>
      </p:pic>
      <p:sp>
        <p:nvSpPr>
          <p:cNvPr id="12" name="Rectangle 4"/>
          <p:cNvSpPr>
            <a:spLocks noChangeArrowheads="1"/>
          </p:cNvSpPr>
          <p:nvPr/>
        </p:nvSpPr>
        <p:spPr bwMode="auto">
          <a:xfrm>
            <a:off x="4712336" y="476582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6"/>
          <p:cNvSpPr>
            <a:spLocks noChangeArrowheads="1"/>
          </p:cNvSpPr>
          <p:nvPr/>
        </p:nvSpPr>
        <p:spPr bwMode="auto">
          <a:xfrm>
            <a:off x="4934091" y="4507831"/>
            <a:ext cx="94877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5" name="Object 14"/>
          <p:cNvGraphicFramePr>
            <a:graphicFrameLocks noChangeAspect="1"/>
          </p:cNvGraphicFramePr>
          <p:nvPr/>
        </p:nvGraphicFramePr>
        <p:xfrm>
          <a:off x="4564103" y="2334184"/>
          <a:ext cx="4189606" cy="2023302"/>
        </p:xfrm>
        <a:graphic>
          <a:graphicData uri="http://schemas.openxmlformats.org/presentationml/2006/ole">
            <mc:AlternateContent xmlns:mc="http://schemas.openxmlformats.org/markup-compatibility/2006">
              <mc:Choice xmlns:v="urn:schemas-microsoft-com:vml" Requires="v">
                <p:oleObj name="Bitmap Image" r:id="rId4" imgW="3438095" imgH="1409897" progId="Paint.Picture">
                  <p:embed/>
                </p:oleObj>
              </mc:Choice>
              <mc:Fallback>
                <p:oleObj name="Bitmap Image" r:id="rId4" imgW="3438095" imgH="140989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4103" y="2334184"/>
                        <a:ext cx="4189606" cy="2023302"/>
                      </a:xfrm>
                      <a:prstGeom prst="rect">
                        <a:avLst/>
                      </a:prstGeom>
                      <a:noFill/>
                    </p:spPr>
                  </p:pic>
                </p:oleObj>
              </mc:Fallback>
            </mc:AlternateContent>
          </a:graphicData>
        </a:graphic>
      </p:graphicFrame>
      <p:sp>
        <p:nvSpPr>
          <p:cNvPr id="16" name="Content Placeholder 2"/>
          <p:cNvSpPr txBox="1">
            <a:spLocks/>
          </p:cNvSpPr>
          <p:nvPr/>
        </p:nvSpPr>
        <p:spPr>
          <a:xfrm>
            <a:off x="582256" y="4545460"/>
            <a:ext cx="3782783" cy="530393"/>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Lỗi</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nhận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nhầm</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2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dòng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cho</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nhau</a:t>
            </a:r>
            <a:endPar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17" name="Content Placeholder 2"/>
          <p:cNvSpPr txBox="1">
            <a:spLocks/>
          </p:cNvSpPr>
          <p:nvPr/>
        </p:nvSpPr>
        <p:spPr>
          <a:xfrm>
            <a:off x="4677237" y="4553550"/>
            <a:ext cx="4041372" cy="631674"/>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Lỗi</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nhận</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nhầm</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2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dòng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giống</a:t>
            </a:r>
            <a:r>
              <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9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nhau</a:t>
            </a:r>
            <a:endParaRPr lang="en-US" sz="19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p:txBody>
      </p:sp>
    </p:spTree>
    <p:extLst>
      <p:ext uri="{BB962C8B-B14F-4D97-AF65-F5344CB8AC3E}">
        <p14:creationId xmlns:p14="http://schemas.microsoft.com/office/powerpoint/2010/main" val="754595671"/>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53B0-BF9B-4184-BA1D-2CE8BF147034}"/>
              </a:ext>
            </a:extLst>
          </p:cNvPr>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1. </a:t>
            </a:r>
            <a:r>
              <a:rPr lang="en-US" dirty="0" err="1">
                <a:latin typeface="Arial" panose="020B0604020202020204" pitchFamily="34" charset="0"/>
                <a:ea typeface="Arial Unicode MS" panose="020B0604020202020204" pitchFamily="34" charset="-128"/>
                <a:cs typeface="Arial" panose="020B0604020202020204" pitchFamily="34" charset="0"/>
              </a:rPr>
              <a:t>Giới</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thiệu</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đề</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tài</a:t>
            </a:r>
            <a:endParaRPr lang="en-US" dirty="0"/>
          </a:p>
        </p:txBody>
      </p:sp>
      <p:sp>
        <p:nvSpPr>
          <p:cNvPr id="4" name="Slide Number Placeholder 3">
            <a:extLst>
              <a:ext uri="{FF2B5EF4-FFF2-40B4-BE49-F238E27FC236}">
                <a16:creationId xmlns:a16="http://schemas.microsoft.com/office/drawing/2014/main" id="{9897A3E6-B0A1-4C06-AC43-9FEC2B7367AF}"/>
              </a:ext>
            </a:extLst>
          </p:cNvPr>
          <p:cNvSpPr>
            <a:spLocks noGrp="1"/>
          </p:cNvSpPr>
          <p:nvPr>
            <p:ph type="sldNum" sz="quarter" idx="12"/>
          </p:nvPr>
        </p:nvSpPr>
        <p:spPr/>
        <p:txBody>
          <a:bodyPr/>
          <a:lstStyle/>
          <a:p>
            <a:fld id="{A02EBBDA-6239-48A4-BF42-145536EAE284}" type="slidenum">
              <a:rPr lang="en-US" smtClean="0"/>
              <a:t>2</a:t>
            </a:fld>
            <a:endParaRPr lang="en-US"/>
          </a:p>
        </p:txBody>
      </p:sp>
      <p:sp>
        <p:nvSpPr>
          <p:cNvPr id="5" name="Content Placeholder 4">
            <a:extLst>
              <a:ext uri="{FF2B5EF4-FFF2-40B4-BE49-F238E27FC236}">
                <a16:creationId xmlns:a16="http://schemas.microsoft.com/office/drawing/2014/main" id="{5469EBDF-BA6F-4B98-9E4D-BFA38D8E5FCB}"/>
              </a:ext>
            </a:extLst>
          </p:cNvPr>
          <p:cNvSpPr>
            <a:spLocks noGrp="1"/>
          </p:cNvSpPr>
          <p:nvPr>
            <p:ph idx="1"/>
          </p:nvPr>
        </p:nvSpPr>
        <p:spPr>
          <a:xfrm>
            <a:off x="488950" y="1346200"/>
            <a:ext cx="8026400" cy="1184363"/>
          </a:xfrm>
          <a:prstGeom prst="rect">
            <a:avLst/>
          </a:prstGeom>
        </p:spPr>
        <p:txBody>
          <a:bodyPr wrap="square">
            <a:spAutoFit/>
          </a:bodyPr>
          <a:lstStyle/>
          <a:p>
            <a:pPr marL="0" indent="0" algn="just">
              <a:lnSpc>
                <a:spcPct val="110000"/>
              </a:lnSpc>
              <a:buNone/>
            </a:pPr>
            <a:r>
              <a:rPr lang="en-US" sz="2000" b="1" dirty="0" err="1">
                <a:latin typeface="Arial" panose="020B0604020202020204" pitchFamily="34" charset="0"/>
                <a:ea typeface="Arial Unicode MS" panose="020B0604020202020204" pitchFamily="34" charset="-128"/>
                <a:cs typeface="Arial" panose="020B0604020202020204" pitchFamily="34" charset="0"/>
              </a:rPr>
              <a:t>Bài</a:t>
            </a:r>
            <a:r>
              <a:rPr lang="en-US" sz="2000" b="1" dirty="0">
                <a:latin typeface="Arial" panose="020B0604020202020204" pitchFamily="34" charset="0"/>
                <a:ea typeface="Arial Unicode MS" panose="020B0604020202020204" pitchFamily="34" charset="-128"/>
                <a:cs typeface="Arial" panose="020B0604020202020204" pitchFamily="34" charset="0"/>
              </a:rPr>
              <a:t> </a:t>
            </a:r>
            <a:r>
              <a:rPr lang="en-US" sz="2000" b="1" dirty="0" err="1">
                <a:latin typeface="Arial" panose="020B0604020202020204" pitchFamily="34" charset="0"/>
                <a:ea typeface="Arial Unicode MS" panose="020B0604020202020204" pitchFamily="34" charset="-128"/>
                <a:cs typeface="Arial" panose="020B0604020202020204" pitchFamily="34" charset="0"/>
              </a:rPr>
              <a:t>toán</a:t>
            </a:r>
            <a:r>
              <a:rPr lang="en-US" sz="2000" b="1" dirty="0">
                <a:latin typeface="Arial" panose="020B0604020202020204" pitchFamily="34" charset="0"/>
                <a:ea typeface="Arial Unicode MS" panose="020B0604020202020204" pitchFamily="34" charset="-128"/>
                <a:cs typeface="Arial" panose="020B0604020202020204" pitchFamily="34" charset="0"/>
              </a:rPr>
              <a:t>:</a:t>
            </a:r>
          </a:p>
          <a:p>
            <a:pPr marL="0" indent="0" algn="just">
              <a:lnSpc>
                <a:spcPct val="110000"/>
              </a:lnSpc>
              <a:buNone/>
            </a:pPr>
            <a:r>
              <a:rPr lang="en-US" sz="2000" dirty="0" err="1">
                <a:solidFill>
                  <a:schemeClr val="tx1"/>
                </a:solidFill>
                <a:latin typeface="Arial" panose="020B0604020202020204" pitchFamily="34" charset="0"/>
                <a:cs typeface="Arial" panose="020B0604020202020204" pitchFamily="34" charset="0"/>
              </a:rPr>
              <a:t>Phát</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hiện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nhận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diện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các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trường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thông</a:t>
            </a:r>
            <a:r>
              <a:rPr lang="en-US" sz="2000" dirty="0">
                <a:solidFill>
                  <a:schemeClr val="tx1"/>
                </a:solidFill>
                <a:latin typeface="Arial" panose="020B0604020202020204" pitchFamily="34" charset="0"/>
                <a:cs typeface="Arial" panose="020B0604020202020204" pitchFamily="34" charset="0"/>
              </a:rPr>
              <a:t> tin </a:t>
            </a:r>
            <a:r>
              <a:rPr lang="en-US" sz="2000" dirty="0" err="1">
                <a:solidFill>
                  <a:schemeClr val="tx1"/>
                </a:solidFill>
                <a:latin typeface="Arial" panose="020B0604020202020204" pitchFamily="34" charset="0"/>
                <a:cs typeface="Arial" panose="020B0604020202020204" pitchFamily="34" charset="0"/>
              </a:rPr>
              <a:t>trong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thẻ</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căn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cước</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công</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dân</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Việt</a:t>
            </a:r>
            <a:r>
              <a:rPr lang="en-US" sz="2000" dirty="0">
                <a:solidFill>
                  <a:schemeClr val="tx1"/>
                </a:solidFill>
                <a:latin typeface="Arial" panose="020B0604020202020204" pitchFamily="34" charset="0"/>
                <a:cs typeface="Arial" panose="020B0604020202020204" pitchFamily="34" charset="0"/>
              </a:rPr>
              <a:t> Nam</a:t>
            </a:r>
            <a:endParaRPr lang="en-US" sz="2000" b="1" dirty="0">
              <a:latin typeface="Arial" panose="020B0604020202020204" pitchFamily="34" charset="0"/>
              <a:ea typeface="Arial Unicode MS" panose="020B0604020202020204" pitchFamily="34" charset="-128"/>
              <a:cs typeface="Arial" panose="020B0604020202020204" pitchFamily="34" charset="0"/>
            </a:endParaRPr>
          </a:p>
        </p:txBody>
      </p:sp>
      <p:pic>
        <p:nvPicPr>
          <p:cNvPr id="6" name="Picture 5" descr="Text, letter&#10;&#10;Description automatically generated">
            <a:extLst>
              <a:ext uri="{FF2B5EF4-FFF2-40B4-BE49-F238E27FC236}">
                <a16:creationId xmlns:a16="http://schemas.microsoft.com/office/drawing/2014/main" id="{544859DE-026D-4631-944A-25047991E75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6414" y="3004532"/>
            <a:ext cx="3151505" cy="2362200"/>
          </a:xfrm>
          <a:prstGeom prst="rect">
            <a:avLst/>
          </a:prstGeom>
        </p:spPr>
      </p:pic>
      <p:sp>
        <p:nvSpPr>
          <p:cNvPr id="7" name="Cube 6">
            <a:extLst>
              <a:ext uri="{FF2B5EF4-FFF2-40B4-BE49-F238E27FC236}">
                <a16:creationId xmlns:a16="http://schemas.microsoft.com/office/drawing/2014/main" id="{75E71F3D-0539-4789-9BF5-DDB0832C5210}"/>
              </a:ext>
            </a:extLst>
          </p:cNvPr>
          <p:cNvSpPr/>
          <p:nvPr/>
        </p:nvSpPr>
        <p:spPr>
          <a:xfrm>
            <a:off x="3807215" y="3578629"/>
            <a:ext cx="1288548" cy="1184363"/>
          </a:xfrm>
          <a:prstGeom prst="cube">
            <a:avLst>
              <a:gd name="adj" fmla="val 2054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000" b="1" dirty="0" err="1">
                <a:latin typeface="Arial" panose="020B0604020202020204" pitchFamily="34" charset="0"/>
                <a:ea typeface="Arial Unicode MS" panose="020B0604020202020204" pitchFamily="34" charset="-128"/>
                <a:cs typeface="Arial" panose="020B0604020202020204" pitchFamily="34" charset="0"/>
              </a:rPr>
              <a:t>Hệ</a:t>
            </a:r>
            <a:r>
              <a:rPr lang="en-US" sz="2000" b="1" dirty="0">
                <a:latin typeface="Arial" panose="020B0604020202020204" pitchFamily="34" charset="0"/>
                <a:ea typeface="Arial Unicode MS" panose="020B0604020202020204" pitchFamily="34" charset="-128"/>
                <a:cs typeface="Arial" panose="020B0604020202020204" pitchFamily="34" charset="0"/>
              </a:rPr>
              <a:t> </a:t>
            </a:r>
            <a:r>
              <a:rPr lang="en-US" sz="2000" b="1" dirty="0" err="1">
                <a:latin typeface="Arial" panose="020B0604020202020204" pitchFamily="34" charset="0"/>
                <a:ea typeface="Arial Unicode MS" panose="020B0604020202020204" pitchFamily="34" charset="-128"/>
                <a:cs typeface="Arial" panose="020B0604020202020204" pitchFamily="34" charset="0"/>
              </a:rPr>
              <a:t>thống</a:t>
            </a:r>
            <a:endParaRPr lang="x-none" sz="2000" b="1" dirty="0">
              <a:latin typeface="Arial" panose="020B0604020202020204" pitchFamily="34" charset="0"/>
              <a:ea typeface="Arial Unicode MS" panose="020B0604020202020204" pitchFamily="34" charset="-128"/>
              <a:cs typeface="Arial" panose="020B0604020202020204" pitchFamily="34" charset="0"/>
            </a:endParaRPr>
          </a:p>
        </p:txBody>
      </p:sp>
      <p:sp>
        <p:nvSpPr>
          <p:cNvPr id="8" name="Rectangle 7">
            <a:extLst>
              <a:ext uri="{FF2B5EF4-FFF2-40B4-BE49-F238E27FC236}">
                <a16:creationId xmlns:a16="http://schemas.microsoft.com/office/drawing/2014/main" id="{F1F3BBBD-4C88-45BD-A34B-F76349D07629}"/>
              </a:ext>
            </a:extLst>
          </p:cNvPr>
          <p:cNvSpPr/>
          <p:nvPr/>
        </p:nvSpPr>
        <p:spPr>
          <a:xfrm>
            <a:off x="5565060" y="2974892"/>
            <a:ext cx="3487622" cy="2391840"/>
          </a:xfrm>
          <a:prstGeom prst="rect">
            <a:avLst/>
          </a:prstGeom>
          <a:solidFill>
            <a:schemeClr val="accent1">
              <a:lumMod val="60000"/>
              <a:lumOff val="40000"/>
            </a:schemeClr>
          </a:solidFill>
          <a:ln w="28575">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spcBef>
                <a:spcPts val="300"/>
              </a:spcBef>
            </a:pPr>
            <a:r>
              <a:rPr lang="en-US" sz="1400" b="1" dirty="0" err="1">
                <a:latin typeface="Arial" panose="020B0604020202020204" pitchFamily="34" charset="0"/>
                <a:cs typeface="Arial" panose="020B0604020202020204" pitchFamily="34" charset="0"/>
              </a:rPr>
              <a:t>Số</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001088014432</a:t>
            </a:r>
          </a:p>
          <a:p>
            <a:pPr>
              <a:spcBef>
                <a:spcPts val="300"/>
              </a:spcBef>
            </a:pPr>
            <a:r>
              <a:rPr lang="en-US" sz="1400" b="1" dirty="0" err="1">
                <a:latin typeface="Arial" panose="020B0604020202020204" pitchFamily="34" charset="0"/>
                <a:cs typeface="Arial" panose="020B0604020202020204" pitchFamily="34" charset="0"/>
              </a:rPr>
              <a:t>Họ</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tên</a:t>
            </a:r>
            <a:r>
              <a:rPr lang="en-US" sz="1400" b="1"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Đào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Tập</a:t>
            </a:r>
            <a:endParaRPr lang="en-US" sz="1400" dirty="0">
              <a:latin typeface="Arial" panose="020B0604020202020204" pitchFamily="34" charset="0"/>
              <a:cs typeface="Arial" panose="020B0604020202020204" pitchFamily="34" charset="0"/>
            </a:endParaRPr>
          </a:p>
          <a:p>
            <a:pPr>
              <a:spcBef>
                <a:spcPts val="300"/>
              </a:spcBef>
            </a:pPr>
            <a:r>
              <a:rPr lang="en-US" sz="1400" b="1" dirty="0" err="1">
                <a:latin typeface="Arial" panose="020B0604020202020204" pitchFamily="34" charset="0"/>
                <a:cs typeface="Arial" panose="020B0604020202020204" pitchFamily="34" charset="0"/>
              </a:rPr>
              <a:t>Ngày</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sinh</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28/04/1988</a:t>
            </a:r>
          </a:p>
          <a:p>
            <a:pPr>
              <a:spcBef>
                <a:spcPts val="300"/>
              </a:spcBef>
            </a:pPr>
            <a:r>
              <a:rPr lang="en-US" sz="1400" b="1" dirty="0" err="1">
                <a:latin typeface="Arial" panose="020B0604020202020204" pitchFamily="34" charset="0"/>
                <a:cs typeface="Arial" panose="020B0604020202020204" pitchFamily="34" charset="0"/>
              </a:rPr>
              <a:t>Giới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tính</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Nam</a:t>
            </a:r>
          </a:p>
          <a:p>
            <a:pPr>
              <a:spcBef>
                <a:spcPts val="300"/>
              </a:spcBef>
            </a:pPr>
            <a:r>
              <a:rPr lang="en-US" sz="1400" b="1" dirty="0" err="1">
                <a:latin typeface="Arial" panose="020B0604020202020204" pitchFamily="34" charset="0"/>
                <a:cs typeface="Arial" panose="020B0604020202020204" pitchFamily="34" charset="0"/>
              </a:rPr>
              <a:t>Quốc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tịch</a:t>
            </a:r>
            <a:r>
              <a:rPr lang="en-US" sz="1400" b="1"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Việt</a:t>
            </a:r>
            <a:r>
              <a:rPr lang="en-US" sz="1400" dirty="0">
                <a:latin typeface="Arial" panose="020B0604020202020204" pitchFamily="34" charset="0"/>
                <a:cs typeface="Arial" panose="020B0604020202020204" pitchFamily="34" charset="0"/>
              </a:rPr>
              <a:t> Nam</a:t>
            </a:r>
          </a:p>
          <a:p>
            <a:pPr>
              <a:spcBef>
                <a:spcPts val="300"/>
              </a:spcBef>
            </a:pPr>
            <a:r>
              <a:rPr lang="en-US" sz="1400" b="1" dirty="0" err="1">
                <a:latin typeface="Arial" panose="020B0604020202020204" pitchFamily="34" charset="0"/>
                <a:cs typeface="Arial" panose="020B0604020202020204" pitchFamily="34" charset="0"/>
              </a:rPr>
              <a:t>Quê</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quán</a:t>
            </a:r>
            <a:r>
              <a:rPr lang="en-US" sz="1400" b="1"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Bình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Yên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HàNội</a:t>
            </a:r>
            <a:endParaRPr lang="en-US" sz="1400" dirty="0">
              <a:latin typeface="Arial" panose="020B0604020202020204" pitchFamily="34" charset="0"/>
              <a:cs typeface="Arial" panose="020B0604020202020204" pitchFamily="34" charset="0"/>
            </a:endParaRPr>
          </a:p>
          <a:p>
            <a:pPr>
              <a:spcBef>
                <a:spcPts val="300"/>
              </a:spcBef>
            </a:pPr>
            <a:r>
              <a:rPr lang="en-US" sz="1400" b="1" dirty="0" err="1">
                <a:latin typeface="Arial" panose="020B0604020202020204" pitchFamily="34" charset="0"/>
                <a:cs typeface="Arial" panose="020B0604020202020204" pitchFamily="34" charset="0"/>
              </a:rPr>
              <a:t>Nơi</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thường</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trú</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Linh </a:t>
            </a:r>
            <a:r>
              <a:rPr lang="en-US" sz="1400" dirty="0" err="1">
                <a:latin typeface="Arial" panose="020B0604020202020204" pitchFamily="34" charset="0"/>
                <a:cs typeface="Arial" panose="020B0604020202020204" pitchFamily="34" charset="0"/>
              </a:rPr>
              <a:t>Sơn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Bình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Yên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Thạch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Thất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Nội</a:t>
            </a:r>
            <a:endParaRPr lang="en-US" sz="1400" dirty="0">
              <a:latin typeface="Arial" panose="020B0604020202020204" pitchFamily="34" charset="0"/>
              <a:cs typeface="Arial" panose="020B0604020202020204" pitchFamily="34" charset="0"/>
            </a:endParaRPr>
          </a:p>
          <a:p>
            <a:pPr>
              <a:spcBef>
                <a:spcPts val="300"/>
              </a:spcBef>
            </a:pPr>
            <a:r>
              <a:rPr lang="en-US" sz="1400" b="1" dirty="0" err="1">
                <a:latin typeface="Arial" panose="020B0604020202020204" pitchFamily="34" charset="0"/>
                <a:cs typeface="Arial" panose="020B0604020202020204" pitchFamily="34" charset="0"/>
              </a:rPr>
              <a:t>Hạn</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sử</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dụng</a:t>
            </a: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28/04/2028</a:t>
            </a:r>
          </a:p>
        </p:txBody>
      </p:sp>
      <p:sp>
        <p:nvSpPr>
          <p:cNvPr id="9" name="Right Arrow 19">
            <a:extLst>
              <a:ext uri="{FF2B5EF4-FFF2-40B4-BE49-F238E27FC236}">
                <a16:creationId xmlns:a16="http://schemas.microsoft.com/office/drawing/2014/main" id="{7F31B87E-C65F-44E9-BA34-8D4E92F03FA9}"/>
              </a:ext>
            </a:extLst>
          </p:cNvPr>
          <p:cNvSpPr/>
          <p:nvPr/>
        </p:nvSpPr>
        <p:spPr>
          <a:xfrm>
            <a:off x="3414535" y="3841720"/>
            <a:ext cx="315589" cy="687823"/>
          </a:xfrm>
          <a:prstGeom prst="rightArrow">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x-none">
              <a:latin typeface="Arial" panose="020B0604020202020204" pitchFamily="34" charset="0"/>
              <a:ea typeface="Arial Unicode MS" panose="020B0604020202020204" pitchFamily="34" charset="-128"/>
              <a:cs typeface="Arial" panose="020B0604020202020204" pitchFamily="34" charset="0"/>
            </a:endParaRPr>
          </a:p>
        </p:txBody>
      </p:sp>
      <p:sp>
        <p:nvSpPr>
          <p:cNvPr id="10" name="Right Arrow 19">
            <a:extLst>
              <a:ext uri="{FF2B5EF4-FFF2-40B4-BE49-F238E27FC236}">
                <a16:creationId xmlns:a16="http://schemas.microsoft.com/office/drawing/2014/main" id="{9244D9BE-17BA-4428-AB64-253E3951DBB3}"/>
              </a:ext>
            </a:extLst>
          </p:cNvPr>
          <p:cNvSpPr/>
          <p:nvPr/>
        </p:nvSpPr>
        <p:spPr>
          <a:xfrm>
            <a:off x="5172379" y="3826900"/>
            <a:ext cx="315589" cy="687823"/>
          </a:xfrm>
          <a:prstGeom prst="rightArrow">
            <a:avLst/>
          </a:prstGeom>
          <a:solidFill>
            <a:schemeClr val="accent6">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x-none">
              <a:latin typeface="Arial" panose="020B0604020202020204" pitchFamily="34" charset="0"/>
              <a:ea typeface="Arial Unicode MS" panose="020B0604020202020204" pitchFamily="34" charset="-128"/>
              <a:cs typeface="Arial" panose="020B0604020202020204" pitchFamily="34" charset="0"/>
            </a:endParaRPr>
          </a:p>
        </p:txBody>
      </p:sp>
      <p:sp>
        <p:nvSpPr>
          <p:cNvPr id="11" name="Rectangle 10">
            <a:extLst>
              <a:ext uri="{FF2B5EF4-FFF2-40B4-BE49-F238E27FC236}">
                <a16:creationId xmlns:a16="http://schemas.microsoft.com/office/drawing/2014/main" id="{641D565C-D1DA-4C30-B04D-32659C4F52C2}"/>
              </a:ext>
            </a:extLst>
          </p:cNvPr>
          <p:cNvSpPr/>
          <p:nvPr/>
        </p:nvSpPr>
        <p:spPr>
          <a:xfrm>
            <a:off x="488950" y="5533292"/>
            <a:ext cx="2453542" cy="3985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Arial" panose="020B0604020202020204" pitchFamily="34" charset="0"/>
                <a:cs typeface="Arial" panose="020B0604020202020204" pitchFamily="34" charset="0"/>
              </a:rPr>
              <a:t>Ảnh</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đầu</a:t>
            </a:r>
            <a:r>
              <a:rPr lang="en-US" sz="2000" dirty="0">
                <a:solidFill>
                  <a:schemeClr val="tx1"/>
                </a:solidFill>
                <a:latin typeface="Arial" panose="020B0604020202020204" pitchFamily="34" charset="0"/>
                <a:cs typeface="Arial" panose="020B0604020202020204" pitchFamily="34" charset="0"/>
              </a:rPr>
              <a:t> </a:t>
            </a:r>
            <a:r>
              <a:rPr lang="en-US" sz="2000" dirty="0" err="1">
                <a:solidFill>
                  <a:schemeClr val="tx1"/>
                </a:solidFill>
                <a:latin typeface="Arial" panose="020B0604020202020204" pitchFamily="34" charset="0"/>
                <a:cs typeface="Arial" panose="020B0604020202020204" pitchFamily="34" charset="0"/>
              </a:rPr>
              <a:t>vào</a:t>
            </a:r>
            <a:endParaRPr lang="en-US" sz="2000"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EAB53ABC-95C0-4A99-B037-A94A0C638828}"/>
              </a:ext>
            </a:extLst>
          </p:cNvPr>
          <p:cNvSpPr/>
          <p:nvPr/>
        </p:nvSpPr>
        <p:spPr>
          <a:xfrm>
            <a:off x="6158304" y="5511800"/>
            <a:ext cx="2453542" cy="39858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latin typeface="Arial" panose="020B0604020202020204" pitchFamily="34" charset="0"/>
                <a:cs typeface="Arial" panose="020B0604020202020204" pitchFamily="34" charset="0"/>
              </a:rPr>
              <a:t>Thông</a:t>
            </a:r>
            <a:r>
              <a:rPr lang="en-US" sz="2000" dirty="0">
                <a:solidFill>
                  <a:schemeClr val="tx1"/>
                </a:solidFill>
                <a:latin typeface="Arial" panose="020B0604020202020204" pitchFamily="34" charset="0"/>
                <a:cs typeface="Arial" panose="020B0604020202020204" pitchFamily="34" charset="0"/>
              </a:rPr>
              <a:t> tin </a:t>
            </a:r>
            <a:r>
              <a:rPr lang="en-US" sz="2000" dirty="0" err="1">
                <a:solidFill>
                  <a:schemeClr val="tx1"/>
                </a:solidFill>
                <a:latin typeface="Arial" panose="020B0604020202020204" pitchFamily="34" charset="0"/>
                <a:cs typeface="Arial" panose="020B0604020202020204" pitchFamily="34" charset="0"/>
              </a:rPr>
              <a:t>đầu</a:t>
            </a:r>
            <a:r>
              <a:rPr lang="en-US" sz="2000" dirty="0">
                <a:solidFill>
                  <a:schemeClr val="tx1"/>
                </a:solidFill>
                <a:latin typeface="Arial" panose="020B0604020202020204" pitchFamily="34" charset="0"/>
                <a:cs typeface="Arial" panose="020B0604020202020204" pitchFamily="34" charset="0"/>
              </a:rPr>
              <a:t> ra</a:t>
            </a:r>
          </a:p>
        </p:txBody>
      </p:sp>
    </p:spTree>
    <p:extLst>
      <p:ext uri="{BB962C8B-B14F-4D97-AF65-F5344CB8AC3E}">
        <p14:creationId xmlns:p14="http://schemas.microsoft.com/office/powerpoint/2010/main" val="186064388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1. </a:t>
            </a:r>
            <a:r>
              <a:rPr lang="en-US" dirty="0" err="1">
                <a:latin typeface="Arial" panose="020B0604020202020204" pitchFamily="34" charset="0"/>
                <a:ea typeface="Arial Unicode MS" panose="020B0604020202020204" pitchFamily="34" charset="-128"/>
                <a:cs typeface="Arial" panose="020B0604020202020204" pitchFamily="34" charset="0"/>
              </a:rPr>
              <a:t>Giới</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thiệu</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đề</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tài</a:t>
            </a:r>
            <a:endParaRPr lang="en-US" dirty="0">
              <a:latin typeface="Arial" panose="020B0604020202020204" pitchFamily="34" charset="0"/>
              <a:ea typeface="Arial Unicode MS" panose="020B0604020202020204" pitchFamily="34" charset="-128"/>
              <a:cs typeface="Arial" panose="020B0604020202020204" pitchFamily="34" charset="0"/>
            </a:endParaRPr>
          </a:p>
        </p:txBody>
      </p:sp>
      <p:sp>
        <p:nvSpPr>
          <p:cNvPr id="3" name="Content Placeholder 2"/>
          <p:cNvSpPr>
            <a:spLocks noGrp="1"/>
          </p:cNvSpPr>
          <p:nvPr>
            <p:ph idx="1"/>
          </p:nvPr>
        </p:nvSpPr>
        <p:spPr>
          <a:xfrm>
            <a:off x="488950" y="1346201"/>
            <a:ext cx="8209988" cy="1303596"/>
          </a:xfrm>
        </p:spPr>
        <p:txBody>
          <a:bodyPr>
            <a:normAutofit/>
          </a:bodyPr>
          <a:lstStyle/>
          <a:p>
            <a:pPr marL="0" indent="0" algn="just">
              <a:lnSpc>
                <a:spcPct val="100000"/>
              </a:lnSpc>
              <a:buNone/>
            </a:pP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Ý</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nghĩa</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thực</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tiễn</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a:t>
            </a:r>
          </a:p>
          <a:p>
            <a:pPr marL="0" indent="0" algn="just">
              <a:lnSpc>
                <a:spcPct val="100000"/>
              </a:lnSpc>
              <a:buNone/>
            </a:pPr>
            <a:r>
              <a:rPr lang="en-US"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Việc</a:t>
            </a:r>
            <a:r>
              <a:rPr lang="en-US"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trích</a:t>
            </a:r>
            <a:r>
              <a:rPr lang="en-US"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xuất</a:t>
            </a:r>
            <a:r>
              <a:rPr lang="en-US"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thông</a:t>
            </a:r>
            <a:r>
              <a:rPr lang="en-US" dirty="0">
                <a:solidFill>
                  <a:schemeClr val="tx1"/>
                </a:solidFill>
                <a:latin typeface="Arial" panose="020B0604020202020204" pitchFamily="34" charset="0"/>
                <a:ea typeface="Arial Unicode MS" panose="020B0604020202020204" pitchFamily="34" charset="-128"/>
                <a:cs typeface="Arial" panose="020B0604020202020204" pitchFamily="34" charset="0"/>
              </a:rPr>
              <a:t> tin </a:t>
            </a:r>
            <a:r>
              <a:rPr lang="en-US"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trong</a:t>
            </a:r>
            <a:r>
              <a:rPr lang="en-US"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thẻ</a:t>
            </a:r>
            <a:r>
              <a:rPr lang="en-US" dirty="0">
                <a:solidFill>
                  <a:schemeClr val="tx1"/>
                </a:solidFill>
                <a:latin typeface="Arial" panose="020B0604020202020204" pitchFamily="34" charset="0"/>
                <a:ea typeface="Arial Unicode MS" panose="020B0604020202020204" pitchFamily="34" charset="-128"/>
                <a:cs typeface="Arial" panose="020B0604020202020204" pitchFamily="34" charset="0"/>
              </a:rPr>
              <a:t> CCCD </a:t>
            </a:r>
            <a:r>
              <a:rPr lang="en-US"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đem</a:t>
            </a:r>
            <a:r>
              <a:rPr lang="en-US"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lại</a:t>
            </a:r>
            <a:r>
              <a:rPr lang="en-US"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nhiều</a:t>
            </a:r>
            <a:r>
              <a:rPr lang="en-US" dirty="0">
                <a:solidFill>
                  <a:schemeClr val="tx1"/>
                </a:solidFill>
                <a:latin typeface="Arial" panose="020B0604020202020204" pitchFamily="34" charset="0"/>
                <a:ea typeface="Arial Unicode MS" panose="020B0604020202020204" pitchFamily="34" charset="-128"/>
                <a:cs typeface="Arial" panose="020B0604020202020204" pitchFamily="34" charset="0"/>
              </a:rPr>
              <a:t> ý </a:t>
            </a:r>
            <a:r>
              <a:rPr lang="en-US"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nghĩa</a:t>
            </a:r>
            <a:endParaRPr lang="en-US" dirty="0">
              <a:latin typeface="Arial" panose="020B0604020202020204" pitchFamily="34" charset="0"/>
              <a:ea typeface="Arial Unicode MS" panose="020B0604020202020204" pitchFamily="34" charset="-128"/>
              <a:cs typeface="Arial" panose="020B0604020202020204" pitchFamily="34" charset="0"/>
            </a:endParaRPr>
          </a:p>
        </p:txBody>
      </p:sp>
      <p:sp>
        <p:nvSpPr>
          <p:cNvPr id="4" name="Slide Number Placeholder 3">
            <a:extLst>
              <a:ext uri="{FF2B5EF4-FFF2-40B4-BE49-F238E27FC236}">
                <a16:creationId xmlns:a16="http://schemas.microsoft.com/office/drawing/2014/main" id="{640B5606-86FE-594E-B3D7-FA1214A0DC8A}"/>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3</a:t>
            </a:fld>
            <a:endParaRPr lang="en-US">
              <a:latin typeface="Arial" panose="020B0604020202020204" pitchFamily="34" charset="0"/>
              <a:ea typeface="Arial Unicode MS" panose="020B0604020202020204" pitchFamily="34" charset="-128"/>
              <a:cs typeface="Arial" panose="020B0604020202020204" pitchFamily="34" charset="0"/>
            </a:endParaRPr>
          </a:p>
        </p:txBody>
      </p:sp>
      <p:sp>
        <p:nvSpPr>
          <p:cNvPr id="18" name="Rounded Rectangle 17">
            <a:extLst>
              <a:ext uri="{FF2B5EF4-FFF2-40B4-BE49-F238E27FC236}">
                <a16:creationId xmlns:a16="http://schemas.microsoft.com/office/drawing/2014/main" id="{6BE1148D-BC8A-5B41-B496-5AB2DEC0E19E}"/>
              </a:ext>
            </a:extLst>
          </p:cNvPr>
          <p:cNvSpPr/>
          <p:nvPr/>
        </p:nvSpPr>
        <p:spPr>
          <a:xfrm>
            <a:off x="3978247" y="3414698"/>
            <a:ext cx="5003705" cy="501706"/>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err="1">
                <a:latin typeface="Arial" panose="020B0604020202020204" pitchFamily="34" charset="0"/>
                <a:ea typeface="Arial Unicode MS" panose="020B0604020202020204" pitchFamily="34" charset="-128"/>
                <a:cs typeface="Arial" panose="020B0604020202020204" pitchFamily="34" charset="0"/>
              </a:rPr>
              <a:t>Tăng</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tốc</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quá</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trình</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xử</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lý</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giao</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dịch</a:t>
            </a:r>
            <a:endParaRPr lang="en-US" sz="2000" dirty="0">
              <a:latin typeface="Arial" panose="020B0604020202020204" pitchFamily="34" charset="0"/>
              <a:ea typeface="Arial Unicode MS" panose="020B0604020202020204" pitchFamily="34" charset="-128"/>
              <a:cs typeface="Arial" panose="020B0604020202020204" pitchFamily="34" charset="0"/>
            </a:endParaRPr>
          </a:p>
        </p:txBody>
      </p:sp>
      <p:sp>
        <p:nvSpPr>
          <p:cNvPr id="20" name="Rounded Rectangle 19">
            <a:extLst>
              <a:ext uri="{FF2B5EF4-FFF2-40B4-BE49-F238E27FC236}">
                <a16:creationId xmlns:a16="http://schemas.microsoft.com/office/drawing/2014/main" id="{280D91D7-143C-7B4C-9697-710CD6DC8A57}"/>
              </a:ext>
            </a:extLst>
          </p:cNvPr>
          <p:cNvSpPr/>
          <p:nvPr/>
        </p:nvSpPr>
        <p:spPr>
          <a:xfrm>
            <a:off x="3978248" y="4838891"/>
            <a:ext cx="5003706" cy="501706"/>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err="1">
                <a:latin typeface="Arial" panose="020B0604020202020204" pitchFamily="34" charset="0"/>
                <a:ea typeface="Arial Unicode MS" panose="020B0604020202020204" pitchFamily="34" charset="-128"/>
                <a:cs typeface="Arial" panose="020B0604020202020204" pitchFamily="34" charset="0"/>
              </a:rPr>
              <a:t>Giúp</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cho</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việc</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lưu</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trữ</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truy</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xuất</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dễ</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dàng</a:t>
            </a:r>
            <a:endParaRPr lang="en-US" sz="2000" dirty="0">
              <a:latin typeface="Arial" panose="020B0604020202020204" pitchFamily="34" charset="0"/>
              <a:ea typeface="Arial Unicode MS" panose="020B0604020202020204" pitchFamily="34" charset="-128"/>
              <a:cs typeface="Arial" panose="020B0604020202020204" pitchFamily="34" charset="0"/>
            </a:endParaRPr>
          </a:p>
        </p:txBody>
      </p:sp>
      <p:sp>
        <p:nvSpPr>
          <p:cNvPr id="22" name="Rounded Rectangle 21">
            <a:extLst>
              <a:ext uri="{FF2B5EF4-FFF2-40B4-BE49-F238E27FC236}">
                <a16:creationId xmlns:a16="http://schemas.microsoft.com/office/drawing/2014/main" id="{526E9FFE-8B3D-D146-82CA-597C957A3F06}"/>
              </a:ext>
            </a:extLst>
          </p:cNvPr>
          <p:cNvSpPr/>
          <p:nvPr/>
        </p:nvSpPr>
        <p:spPr>
          <a:xfrm>
            <a:off x="3978248" y="4126794"/>
            <a:ext cx="5003706" cy="501706"/>
          </a:xfrm>
          <a:prstGeom prst="roundRect">
            <a:avLst>
              <a:gd name="adj" fmla="val 50000"/>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dirty="0" err="1">
                <a:latin typeface="Arial" panose="020B0604020202020204" pitchFamily="34" charset="0"/>
                <a:ea typeface="Arial Unicode MS" panose="020B0604020202020204" pitchFamily="34" charset="-128"/>
                <a:cs typeface="Arial" panose="020B0604020202020204" pitchFamily="34" charset="0"/>
              </a:rPr>
              <a:t>Tiết</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kiệm</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công</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sức</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đi</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lại</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của</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khách</a:t>
            </a:r>
            <a:r>
              <a:rPr lang="en-US" sz="2000" dirty="0">
                <a:latin typeface="Arial" panose="020B0604020202020204" pitchFamily="34" charset="0"/>
                <a:ea typeface="Arial Unicode MS" panose="020B0604020202020204" pitchFamily="34" charset="-128"/>
                <a:cs typeface="Arial" panose="020B0604020202020204" pitchFamily="34" charset="0"/>
              </a:rPr>
              <a:t> </a:t>
            </a:r>
            <a:r>
              <a:rPr lang="en-US" sz="2000" dirty="0" err="1">
                <a:latin typeface="Arial" panose="020B0604020202020204" pitchFamily="34" charset="0"/>
                <a:ea typeface="Arial Unicode MS" panose="020B0604020202020204" pitchFamily="34" charset="-128"/>
                <a:cs typeface="Arial" panose="020B0604020202020204" pitchFamily="34" charset="0"/>
              </a:rPr>
              <a:t>hàng</a:t>
            </a:r>
            <a:r>
              <a:rPr lang="en-US" sz="2000" dirty="0">
                <a:latin typeface="Arial" panose="020B0604020202020204" pitchFamily="34" charset="0"/>
                <a:ea typeface="Arial Unicode MS" panose="020B0604020202020204" pitchFamily="34" charset="-128"/>
                <a:cs typeface="Arial" panose="020B0604020202020204" pitchFamily="34" charset="0"/>
              </a:rPr>
              <a:t> </a:t>
            </a:r>
          </a:p>
        </p:txBody>
      </p:sp>
      <p:sp>
        <p:nvSpPr>
          <p:cNvPr id="24" name="Oval 23">
            <a:extLst>
              <a:ext uri="{FF2B5EF4-FFF2-40B4-BE49-F238E27FC236}">
                <a16:creationId xmlns:a16="http://schemas.microsoft.com/office/drawing/2014/main" id="{A6619D07-F8D8-1C4F-90C1-A7A8FCB8D88A}"/>
              </a:ext>
            </a:extLst>
          </p:cNvPr>
          <p:cNvSpPr/>
          <p:nvPr/>
        </p:nvSpPr>
        <p:spPr>
          <a:xfrm>
            <a:off x="693482" y="3415220"/>
            <a:ext cx="1717282" cy="1739787"/>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x-none" sz="2000" dirty="0">
                <a:latin typeface="Arial" panose="020B0604020202020204" pitchFamily="34" charset="0"/>
                <a:ea typeface="Arial Unicode MS" panose="020B0604020202020204" pitchFamily="34" charset="-128"/>
                <a:cs typeface="Arial" panose="020B0604020202020204" pitchFamily="34" charset="0"/>
              </a:rPr>
              <a:t>Ý nghĩa thực tiễn</a:t>
            </a:r>
          </a:p>
        </p:txBody>
      </p:sp>
      <p:cxnSp>
        <p:nvCxnSpPr>
          <p:cNvPr id="25" name="Straight Arrow Connector 24">
            <a:extLst>
              <a:ext uri="{FF2B5EF4-FFF2-40B4-BE49-F238E27FC236}">
                <a16:creationId xmlns:a16="http://schemas.microsoft.com/office/drawing/2014/main" id="{46511DEF-7996-574A-87F9-4A971A7CACF8}"/>
              </a:ext>
            </a:extLst>
          </p:cNvPr>
          <p:cNvCxnSpPr>
            <a:cxnSpLocks/>
          </p:cNvCxnSpPr>
          <p:nvPr/>
        </p:nvCxnSpPr>
        <p:spPr>
          <a:xfrm flipV="1">
            <a:off x="2429519" y="3599281"/>
            <a:ext cx="1459799" cy="694491"/>
          </a:xfrm>
          <a:prstGeom prst="straightConnector1">
            <a:avLst/>
          </a:prstGeom>
          <a:ln w="12700">
            <a:tailEnd type="triangle" w="lg" len="lg"/>
          </a:ln>
        </p:spPr>
        <p:style>
          <a:lnRef idx="1">
            <a:schemeClr val="accent6"/>
          </a:lnRef>
          <a:fillRef idx="2">
            <a:schemeClr val="accent6"/>
          </a:fillRef>
          <a:effectRef idx="1">
            <a:schemeClr val="accent6"/>
          </a:effectRef>
          <a:fontRef idx="minor">
            <a:schemeClr val="dk1"/>
          </a:fontRef>
        </p:style>
      </p:cxnSp>
      <p:cxnSp>
        <p:nvCxnSpPr>
          <p:cNvPr id="26" name="Straight Arrow Connector 25">
            <a:extLst>
              <a:ext uri="{FF2B5EF4-FFF2-40B4-BE49-F238E27FC236}">
                <a16:creationId xmlns:a16="http://schemas.microsoft.com/office/drawing/2014/main" id="{DE2898F1-2798-FC4D-BAB6-3ADA45E405A7}"/>
              </a:ext>
            </a:extLst>
          </p:cNvPr>
          <p:cNvCxnSpPr>
            <a:cxnSpLocks/>
          </p:cNvCxnSpPr>
          <p:nvPr/>
        </p:nvCxnSpPr>
        <p:spPr>
          <a:xfrm>
            <a:off x="2429518" y="4293770"/>
            <a:ext cx="1459800" cy="20621"/>
          </a:xfrm>
          <a:prstGeom prst="straightConnector1">
            <a:avLst/>
          </a:prstGeom>
          <a:ln w="12700">
            <a:tailEnd type="triangle" w="lg" len="lg"/>
          </a:ln>
        </p:spPr>
        <p:style>
          <a:lnRef idx="1">
            <a:schemeClr val="accent6"/>
          </a:lnRef>
          <a:fillRef idx="2">
            <a:schemeClr val="accent6"/>
          </a:fillRef>
          <a:effectRef idx="1">
            <a:schemeClr val="accent6"/>
          </a:effectRef>
          <a:fontRef idx="minor">
            <a:schemeClr val="dk1"/>
          </a:fontRef>
        </p:style>
      </p:cxnSp>
      <p:cxnSp>
        <p:nvCxnSpPr>
          <p:cNvPr id="27" name="Straight Arrow Connector 26">
            <a:extLst>
              <a:ext uri="{FF2B5EF4-FFF2-40B4-BE49-F238E27FC236}">
                <a16:creationId xmlns:a16="http://schemas.microsoft.com/office/drawing/2014/main" id="{06A1B85B-4780-F842-880A-CA1254D889F1}"/>
              </a:ext>
            </a:extLst>
          </p:cNvPr>
          <p:cNvCxnSpPr>
            <a:cxnSpLocks/>
          </p:cNvCxnSpPr>
          <p:nvPr/>
        </p:nvCxnSpPr>
        <p:spPr>
          <a:xfrm>
            <a:off x="2429518" y="4285111"/>
            <a:ext cx="1441046" cy="723769"/>
          </a:xfrm>
          <a:prstGeom prst="straightConnector1">
            <a:avLst/>
          </a:prstGeom>
          <a:ln w="12700">
            <a:tailEnd type="triangle" w="lg" len="lg"/>
          </a:ln>
        </p:spPr>
        <p:style>
          <a:lnRef idx="1">
            <a:schemeClr val="accent6"/>
          </a:lnRef>
          <a:fillRef idx="2">
            <a:schemeClr val="accent6"/>
          </a:fillRef>
          <a:effectRef idx="1">
            <a:schemeClr val="accent6"/>
          </a:effectRef>
          <a:fontRef idx="minor">
            <a:schemeClr val="dk1"/>
          </a:fontRef>
        </p:style>
      </p:cxnSp>
    </p:spTree>
    <p:extLst>
      <p:ext uri="{BB962C8B-B14F-4D97-AF65-F5344CB8AC3E}">
        <p14:creationId xmlns:p14="http://schemas.microsoft.com/office/powerpoint/2010/main" val="368239480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2. </a:t>
            </a:r>
            <a:r>
              <a:rPr lang="en-US" dirty="0" err="1">
                <a:latin typeface="Arial" panose="020B0604020202020204" pitchFamily="34" charset="0"/>
                <a:ea typeface="Arial Unicode MS" panose="020B0604020202020204" pitchFamily="34" charset="-128"/>
                <a:cs typeface="Arial" panose="020B0604020202020204" pitchFamily="34" charset="0"/>
              </a:rPr>
              <a:t>Cơ</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sở</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lý</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thuyết</a:t>
            </a:r>
            <a:endParaRPr lang="en-US" dirty="0">
              <a:latin typeface="Arial" panose="020B0604020202020204" pitchFamily="34" charset="0"/>
              <a:ea typeface="Arial Unicode MS" panose="020B0604020202020204" pitchFamily="34" charset="-128"/>
              <a:cs typeface="Arial" panose="020B0604020202020204" pitchFamily="34" charset="0"/>
            </a:endParaRPr>
          </a:p>
        </p:txBody>
      </p:sp>
      <p:sp>
        <p:nvSpPr>
          <p:cNvPr id="3" name="Content Placeholder 2"/>
          <p:cNvSpPr>
            <a:spLocks noGrp="1"/>
          </p:cNvSpPr>
          <p:nvPr>
            <p:ph idx="1"/>
          </p:nvPr>
        </p:nvSpPr>
        <p:spPr>
          <a:xfrm>
            <a:off x="488949" y="1684421"/>
            <a:ext cx="8209989" cy="4563978"/>
          </a:xfrm>
        </p:spPr>
        <p:txBody>
          <a:bodyPr>
            <a:normAutofit/>
          </a:bodyPr>
          <a:lstStyle/>
          <a:p>
            <a:pPr marL="0" indent="0" algn="just">
              <a:lnSpc>
                <a:spcPct val="100000"/>
              </a:lnSpc>
              <a:buNone/>
            </a:pPr>
            <a:r>
              <a:rPr lang="en-US" sz="2800" dirty="0">
                <a:solidFill>
                  <a:schemeClr val="tx1"/>
                </a:solidFill>
                <a:latin typeface="Arial" panose="020B0604020202020204" pitchFamily="34" charset="0"/>
                <a:ea typeface="Arial Unicode MS" panose="020B0604020202020204" pitchFamily="34" charset="-128"/>
                <a:cs typeface="Arial" panose="020B0604020202020204" pitchFamily="34" charset="0"/>
              </a:rPr>
              <a:t>2.1 - </a:t>
            </a:r>
            <a:r>
              <a:rPr lang="en-US" sz="28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Mô</a:t>
            </a:r>
            <a:r>
              <a:rPr lang="en-US" sz="28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8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hình</a:t>
            </a:r>
            <a:r>
              <a:rPr lang="en-US" sz="2800" dirty="0">
                <a:solidFill>
                  <a:schemeClr val="tx1"/>
                </a:solidFill>
                <a:latin typeface="Arial" panose="020B0604020202020204" pitchFamily="34" charset="0"/>
                <a:ea typeface="Arial Unicode MS" panose="020B0604020202020204" pitchFamily="34" charset="-128"/>
                <a:cs typeface="Arial" panose="020B0604020202020204" pitchFamily="34" charset="0"/>
              </a:rPr>
              <a:t> YOLO</a:t>
            </a:r>
          </a:p>
          <a:p>
            <a:pPr marL="0" indent="0" algn="just">
              <a:lnSpc>
                <a:spcPct val="100000"/>
              </a:lnSpc>
              <a:buNone/>
            </a:pPr>
            <a:r>
              <a:rPr lang="en-US" sz="2800" dirty="0">
                <a:solidFill>
                  <a:schemeClr val="tx1"/>
                </a:solidFill>
                <a:latin typeface="Arial" panose="020B0604020202020204" pitchFamily="34" charset="0"/>
                <a:ea typeface="Arial Unicode MS" panose="020B0604020202020204" pitchFamily="34" charset="-128"/>
                <a:cs typeface="Arial" panose="020B0604020202020204" pitchFamily="34" charset="0"/>
              </a:rPr>
              <a:t>2.2 - </a:t>
            </a:r>
            <a:r>
              <a:rPr lang="en-US" sz="28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Mô</a:t>
            </a:r>
            <a:r>
              <a:rPr lang="en-US" sz="28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8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hình</a:t>
            </a:r>
            <a:r>
              <a:rPr lang="en-US" sz="2800" dirty="0">
                <a:solidFill>
                  <a:schemeClr val="tx1"/>
                </a:solidFill>
                <a:latin typeface="Arial" panose="020B0604020202020204" pitchFamily="34" charset="0"/>
                <a:ea typeface="Arial Unicode MS" panose="020B0604020202020204" pitchFamily="34" charset="-128"/>
                <a:cs typeface="Arial" panose="020B0604020202020204" pitchFamily="34" charset="0"/>
              </a:rPr>
              <a:t> Transformer</a:t>
            </a:r>
          </a:p>
          <a:p>
            <a:pPr marL="0" indent="0" algn="just">
              <a:lnSpc>
                <a:spcPct val="100000"/>
              </a:lnSpc>
              <a:buNone/>
            </a:pPr>
            <a:endParaRPr lang="en-US" sz="24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a:p>
            <a:pPr marL="0" indent="0" algn="just">
              <a:lnSpc>
                <a:spcPct val="100000"/>
              </a:lnSpc>
              <a:buNone/>
            </a:pPr>
            <a:endParaRPr lang="en-US" sz="24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6" name="Slide Number Placeholder 5">
            <a:extLst>
              <a:ext uri="{FF2B5EF4-FFF2-40B4-BE49-F238E27FC236}">
                <a16:creationId xmlns:a16="http://schemas.microsoft.com/office/drawing/2014/main" id="{19A5D4FF-EF25-B948-B802-0AAD9F99F504}"/>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4</a:t>
            </a:fld>
            <a:endParaRPr lang="en-US">
              <a:latin typeface="Arial" panose="020B0604020202020204" pitchFamily="34" charset="0"/>
              <a:ea typeface="Arial Unicode MS" panose="020B0604020202020204" pitchFamily="34" charset="-128"/>
              <a:cs typeface="Arial" panose="020B0604020202020204" pitchFamily="34" charset="0"/>
            </a:endParaRPr>
          </a:p>
        </p:txBody>
      </p:sp>
    </p:spTree>
    <p:extLst>
      <p:ext uri="{BB962C8B-B14F-4D97-AF65-F5344CB8AC3E}">
        <p14:creationId xmlns:p14="http://schemas.microsoft.com/office/powerpoint/2010/main" val="152669902"/>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2.1 - </a:t>
            </a:r>
            <a:r>
              <a:rPr lang="en-US" dirty="0" err="1">
                <a:latin typeface="Arial" panose="020B0604020202020204" pitchFamily="34" charset="0"/>
                <a:ea typeface="Arial Unicode MS" panose="020B0604020202020204" pitchFamily="34" charset="-128"/>
                <a:cs typeface="Arial" panose="020B0604020202020204" pitchFamily="34" charset="0"/>
              </a:rPr>
              <a:t>Mô</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hình</a:t>
            </a:r>
            <a:r>
              <a:rPr lang="en-US" dirty="0">
                <a:latin typeface="Arial" panose="020B0604020202020204" pitchFamily="34" charset="0"/>
                <a:ea typeface="Arial Unicode MS" panose="020B0604020202020204" pitchFamily="34" charset="-128"/>
                <a:cs typeface="Arial" panose="020B0604020202020204" pitchFamily="34" charset="0"/>
              </a:rPr>
              <a:t> YOLO</a:t>
            </a:r>
          </a:p>
        </p:txBody>
      </p:sp>
      <p:sp>
        <p:nvSpPr>
          <p:cNvPr id="6" name="Slide Number Placeholder 5">
            <a:extLst>
              <a:ext uri="{FF2B5EF4-FFF2-40B4-BE49-F238E27FC236}">
                <a16:creationId xmlns:a16="http://schemas.microsoft.com/office/drawing/2014/main" id="{19A5D4FF-EF25-B948-B802-0AAD9F99F504}"/>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5</a:t>
            </a:fld>
            <a:endParaRPr lang="en-US">
              <a:latin typeface="Arial" panose="020B0604020202020204" pitchFamily="34" charset="0"/>
              <a:ea typeface="Arial Unicode MS" panose="020B0604020202020204" pitchFamily="34" charset="-128"/>
              <a:cs typeface="Arial" panose="020B0604020202020204" pitchFamily="34" charset="0"/>
            </a:endParaRPr>
          </a:p>
        </p:txBody>
      </p:sp>
      <p:sp>
        <p:nvSpPr>
          <p:cNvPr id="11" name="Content Placeholder 2"/>
          <p:cNvSpPr>
            <a:spLocks noGrp="1"/>
          </p:cNvSpPr>
          <p:nvPr>
            <p:ph idx="1"/>
          </p:nvPr>
        </p:nvSpPr>
        <p:spPr>
          <a:xfrm>
            <a:off x="3024273" y="1340117"/>
            <a:ext cx="3095454" cy="414880"/>
          </a:xfrm>
        </p:spPr>
        <p:txBody>
          <a:bodyPr>
            <a:noAutofit/>
          </a:bodyPr>
          <a:lstStyle/>
          <a:p>
            <a:pPr marL="0" indent="0" algn="just">
              <a:lnSpc>
                <a:spcPct val="100000"/>
              </a:lnSpc>
              <a:buNone/>
            </a:pP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Kiến</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trúc</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mô</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hình</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YOLO</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71746"/>
            <a:ext cx="9144000" cy="3735349"/>
          </a:xfrm>
          <a:prstGeom prst="rect">
            <a:avLst/>
          </a:prstGeom>
        </p:spPr>
      </p:pic>
    </p:spTree>
    <p:extLst>
      <p:ext uri="{BB962C8B-B14F-4D97-AF65-F5344CB8AC3E}">
        <p14:creationId xmlns:p14="http://schemas.microsoft.com/office/powerpoint/2010/main" val="4289785660"/>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2.2 - </a:t>
            </a:r>
            <a:r>
              <a:rPr lang="en-US" dirty="0" err="1">
                <a:latin typeface="Arial" panose="020B0604020202020204" pitchFamily="34" charset="0"/>
                <a:ea typeface="Arial Unicode MS" panose="020B0604020202020204" pitchFamily="34" charset="-128"/>
                <a:cs typeface="Arial" panose="020B0604020202020204" pitchFamily="34" charset="0"/>
              </a:rPr>
              <a:t>Mô</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hình</a:t>
            </a:r>
            <a:r>
              <a:rPr lang="en-US" dirty="0">
                <a:latin typeface="Arial" panose="020B0604020202020204" pitchFamily="34" charset="0"/>
                <a:ea typeface="Arial Unicode MS" panose="020B0604020202020204" pitchFamily="34" charset="-128"/>
                <a:cs typeface="Arial" panose="020B0604020202020204" pitchFamily="34" charset="0"/>
              </a:rPr>
              <a:t> Transformer</a:t>
            </a:r>
          </a:p>
        </p:txBody>
      </p:sp>
      <p:sp>
        <p:nvSpPr>
          <p:cNvPr id="3" name="Content Placeholder 2"/>
          <p:cNvSpPr>
            <a:spLocks noGrp="1"/>
          </p:cNvSpPr>
          <p:nvPr>
            <p:ph idx="1"/>
          </p:nvPr>
        </p:nvSpPr>
        <p:spPr>
          <a:xfrm>
            <a:off x="449850" y="1301624"/>
            <a:ext cx="4350749" cy="2972059"/>
          </a:xfrm>
        </p:spPr>
        <p:txBody>
          <a:bodyPr>
            <a:noAutofit/>
          </a:bodyPr>
          <a:lstStyle/>
          <a:p>
            <a:pPr marL="0" indent="0" algn="just">
              <a:lnSpc>
                <a:spcPct val="100000"/>
              </a:lnSpc>
              <a:buNone/>
            </a:pPr>
            <a:endParaRPr lang="en-US" sz="2200"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a:p>
            <a:pPr marL="0" indent="0" algn="just">
              <a:lnSpc>
                <a:spcPct val="100000"/>
              </a:lnSpc>
              <a:buNone/>
            </a:pPr>
            <a:r>
              <a:rPr lang="en-US" sz="2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Mô</a:t>
            </a:r>
            <a:r>
              <a:rPr lang="en-US" sz="2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hình</a:t>
            </a:r>
            <a:r>
              <a:rPr lang="en-US" sz="2200" dirty="0">
                <a:solidFill>
                  <a:schemeClr val="tx1"/>
                </a:solidFill>
                <a:latin typeface="Arial" panose="020B0604020202020204" pitchFamily="34" charset="0"/>
                <a:ea typeface="Arial Unicode MS" panose="020B0604020202020204" pitchFamily="34" charset="-128"/>
                <a:cs typeface="Arial" panose="020B0604020202020204" pitchFamily="34" charset="0"/>
              </a:rPr>
              <a:t> sequence to sequence </a:t>
            </a:r>
          </a:p>
          <a:p>
            <a:pPr marL="0" indent="0" algn="just">
              <a:lnSpc>
                <a:spcPct val="100000"/>
              </a:lnSpc>
              <a:buNone/>
            </a:pPr>
            <a:r>
              <a:rPr lang="en-US" sz="2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Gồm</a:t>
            </a:r>
            <a:r>
              <a:rPr lang="en-US" sz="2200" dirty="0">
                <a:solidFill>
                  <a:schemeClr val="tx1"/>
                </a:solidFill>
                <a:latin typeface="Arial" panose="020B0604020202020204" pitchFamily="34" charset="0"/>
                <a:ea typeface="Arial Unicode MS" panose="020B0604020202020204" pitchFamily="34" charset="-128"/>
                <a:cs typeface="Arial" panose="020B0604020202020204" pitchFamily="34" charset="0"/>
              </a:rPr>
              <a:t> 2 </a:t>
            </a:r>
            <a:r>
              <a:rPr lang="en-US" sz="2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thành</a:t>
            </a:r>
            <a:r>
              <a:rPr lang="en-US" sz="22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2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phần</a:t>
            </a:r>
            <a:r>
              <a:rPr lang="en-US" sz="2200" dirty="0">
                <a:solidFill>
                  <a:schemeClr val="tx1"/>
                </a:solidFill>
                <a:latin typeface="Arial" panose="020B0604020202020204" pitchFamily="34" charset="0"/>
                <a:ea typeface="Arial Unicode MS" panose="020B0604020202020204" pitchFamily="34" charset="-128"/>
                <a:cs typeface="Arial" panose="020B0604020202020204" pitchFamily="34" charset="0"/>
              </a:rPr>
              <a:t>:</a:t>
            </a:r>
          </a:p>
          <a:p>
            <a:pPr algn="just">
              <a:lnSpc>
                <a:spcPct val="100000"/>
              </a:lnSpc>
              <a:buFontTx/>
              <a:buChar char="-"/>
            </a:pPr>
            <a:r>
              <a:rPr lang="en-US" sz="2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Khối</a:t>
            </a:r>
            <a:r>
              <a:rPr lang="en-US" sz="2200" dirty="0">
                <a:solidFill>
                  <a:schemeClr val="tx1"/>
                </a:solidFill>
                <a:latin typeface="Arial" panose="020B0604020202020204" pitchFamily="34" charset="0"/>
                <a:ea typeface="Arial Unicode MS" panose="020B0604020202020204" pitchFamily="34" charset="-128"/>
                <a:cs typeface="Arial" panose="020B0604020202020204" pitchFamily="34" charset="0"/>
              </a:rPr>
              <a:t> Encoder</a:t>
            </a:r>
          </a:p>
          <a:p>
            <a:pPr algn="just">
              <a:lnSpc>
                <a:spcPct val="100000"/>
              </a:lnSpc>
              <a:buFontTx/>
              <a:buChar char="-"/>
            </a:pPr>
            <a:r>
              <a:rPr lang="en-US" sz="2200"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Khối</a:t>
            </a:r>
            <a:r>
              <a:rPr lang="en-US" sz="2200" dirty="0">
                <a:solidFill>
                  <a:schemeClr val="tx1"/>
                </a:solidFill>
                <a:latin typeface="Arial" panose="020B0604020202020204" pitchFamily="34" charset="0"/>
                <a:ea typeface="Arial Unicode MS" panose="020B0604020202020204" pitchFamily="34" charset="-128"/>
                <a:cs typeface="Arial" panose="020B0604020202020204" pitchFamily="34" charset="0"/>
              </a:rPr>
              <a:t> Decoder</a:t>
            </a:r>
          </a:p>
          <a:p>
            <a:pPr marL="0" indent="0" algn="just">
              <a:lnSpc>
                <a:spcPct val="100000"/>
              </a:lnSpc>
              <a:buNone/>
            </a:pPr>
            <a:r>
              <a:rPr lang="en-US" sz="2000"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p>
        </p:txBody>
      </p:sp>
      <p:pic>
        <p:nvPicPr>
          <p:cNvPr id="4" name="Picture 3" descr="A screenshot of a cell phone&#10;&#10;Description automatically generated">
            <a:extLst>
              <a:ext uri="{FF2B5EF4-FFF2-40B4-BE49-F238E27FC236}">
                <a16:creationId xmlns:a16="http://schemas.microsoft.com/office/drawing/2014/main" id="{FF3C6A05-E18B-244C-B287-A3208791010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43885" y="1134319"/>
            <a:ext cx="3950265" cy="5587157"/>
          </a:xfrm>
          <a:prstGeom prst="rect">
            <a:avLst/>
          </a:prstGeom>
        </p:spPr>
      </p:pic>
      <p:sp>
        <p:nvSpPr>
          <p:cNvPr id="6" name="Slide Number Placeholder 5">
            <a:extLst>
              <a:ext uri="{FF2B5EF4-FFF2-40B4-BE49-F238E27FC236}">
                <a16:creationId xmlns:a16="http://schemas.microsoft.com/office/drawing/2014/main" id="{19A5D4FF-EF25-B948-B802-0AAD9F99F504}"/>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6</a:t>
            </a:fld>
            <a:endParaRPr lang="en-US">
              <a:latin typeface="Arial" panose="020B0604020202020204" pitchFamily="34" charset="0"/>
              <a:ea typeface="Arial Unicode MS" panose="020B0604020202020204" pitchFamily="34" charset="-128"/>
              <a:cs typeface="Arial" panose="020B0604020202020204" pitchFamily="34" charset="0"/>
            </a:endParaRPr>
          </a:p>
        </p:txBody>
      </p:sp>
      <p:sp>
        <p:nvSpPr>
          <p:cNvPr id="7" name="TextBox 6">
            <a:extLst>
              <a:ext uri="{FF2B5EF4-FFF2-40B4-BE49-F238E27FC236}">
                <a16:creationId xmlns:a16="http://schemas.microsoft.com/office/drawing/2014/main" id="{6F43B4A6-A180-1B4A-B05C-67B8C71190F4}"/>
              </a:ext>
            </a:extLst>
          </p:cNvPr>
          <p:cNvSpPr txBox="1"/>
          <p:nvPr/>
        </p:nvSpPr>
        <p:spPr>
          <a:xfrm>
            <a:off x="2858068" y="4805082"/>
            <a:ext cx="1713932" cy="461665"/>
          </a:xfrm>
          <a:prstGeom prst="rect">
            <a:avLst/>
          </a:prstGeom>
          <a:noFill/>
        </p:spPr>
        <p:txBody>
          <a:bodyPr wrap="none" rtlCol="0">
            <a:spAutoFit/>
          </a:bodyPr>
          <a:lstStyle/>
          <a:p>
            <a:pPr algn="ctr"/>
            <a:r>
              <a:rPr lang="x-none" sz="1200" dirty="0">
                <a:latin typeface="Arial" panose="020B0604020202020204" pitchFamily="34" charset="0"/>
                <a:ea typeface="Arial Unicode MS" panose="020B0604020202020204" pitchFamily="34" charset="-128"/>
                <a:cs typeface="Arial" panose="020B0604020202020204" pitchFamily="34" charset="0"/>
              </a:rPr>
              <a:t>Kiến trúc Transformer </a:t>
            </a:r>
          </a:p>
          <a:p>
            <a:pPr algn="ctr"/>
            <a:r>
              <a:rPr lang="x-none" sz="1200" dirty="0">
                <a:latin typeface="Arial" panose="020B0604020202020204" pitchFamily="34" charset="0"/>
                <a:ea typeface="Arial Unicode MS" panose="020B0604020202020204" pitchFamily="34" charset="-128"/>
                <a:cs typeface="Arial" panose="020B0604020202020204" pitchFamily="34" charset="0"/>
              </a:rPr>
              <a:t>(Nguồn:</a:t>
            </a:r>
            <a:r>
              <a:rPr lang="en-US" sz="1200" dirty="0">
                <a:latin typeface="Arial" panose="020B0604020202020204" pitchFamily="34" charset="0"/>
                <a:ea typeface="Arial Unicode MS" panose="020B0604020202020204" pitchFamily="34" charset="-128"/>
                <a:cs typeface="Arial" panose="020B0604020202020204" pitchFamily="34" charset="0"/>
              </a:rPr>
              <a:t> [1])</a:t>
            </a:r>
            <a:endParaRPr lang="x-none" sz="1200" dirty="0">
              <a:latin typeface="Arial" panose="020B0604020202020204" pitchFamily="34" charset="0"/>
              <a:ea typeface="Arial Unicode MS" panose="020B0604020202020204" pitchFamily="34" charset="-128"/>
              <a:cs typeface="Arial" panose="020B0604020202020204" pitchFamily="34" charset="0"/>
            </a:endParaRPr>
          </a:p>
        </p:txBody>
      </p:sp>
      <p:sp>
        <p:nvSpPr>
          <p:cNvPr id="5" name="TextBox 4">
            <a:extLst>
              <a:ext uri="{FF2B5EF4-FFF2-40B4-BE49-F238E27FC236}">
                <a16:creationId xmlns:a16="http://schemas.microsoft.com/office/drawing/2014/main" id="{F3EBAB65-0BCF-C641-91E5-E28C7405353D}"/>
              </a:ext>
            </a:extLst>
          </p:cNvPr>
          <p:cNvSpPr txBox="1"/>
          <p:nvPr/>
        </p:nvSpPr>
        <p:spPr>
          <a:xfrm>
            <a:off x="628650" y="5895709"/>
            <a:ext cx="3530656" cy="553998"/>
          </a:xfrm>
          <a:prstGeom prst="rect">
            <a:avLst/>
          </a:prstGeom>
          <a:noFill/>
        </p:spPr>
        <p:txBody>
          <a:bodyPr wrap="square" rtlCol="0">
            <a:spAutoFit/>
          </a:bodyPr>
          <a:lstStyle/>
          <a:p>
            <a:pPr algn="just"/>
            <a:r>
              <a:rPr lang="en-US" sz="1000" dirty="0">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[1] Ashish Vaswani, Noam </a:t>
            </a:r>
            <a:r>
              <a:rPr lang="en-US" sz="1000" dirty="0" err="1">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Shazeer</a:t>
            </a:r>
            <a:r>
              <a:rPr lang="en-US" sz="1000" dirty="0">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 Niki Parmar, Jakob </a:t>
            </a:r>
            <a:r>
              <a:rPr lang="en-US" sz="1000" dirty="0" err="1">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Uszkoreit</a:t>
            </a:r>
            <a:r>
              <a:rPr lang="en-US" sz="1000" dirty="0">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 </a:t>
            </a:r>
            <a:r>
              <a:rPr lang="en-US" sz="1000" dirty="0" err="1">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Llion</a:t>
            </a:r>
            <a:r>
              <a:rPr lang="en-US" sz="1000" dirty="0">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 Jones, Aidan N. Gomez, Lukasz Kaiser, </a:t>
            </a:r>
            <a:r>
              <a:rPr lang="en-US" sz="1000" dirty="0" err="1">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Illia</a:t>
            </a:r>
            <a:r>
              <a:rPr lang="en-US" sz="1000" dirty="0">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 </a:t>
            </a:r>
            <a:r>
              <a:rPr lang="en-US" sz="1000" dirty="0" err="1">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Polosukhin</a:t>
            </a:r>
            <a:r>
              <a:rPr lang="en-US" sz="1000" dirty="0">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rPr>
              <a:t>, Attention Is All You Need.</a:t>
            </a:r>
            <a:endParaRPr lang="x-none" sz="2400" dirty="0">
              <a:solidFill>
                <a:schemeClr val="bg1">
                  <a:lumMod val="50000"/>
                </a:schemeClr>
              </a:solidFill>
              <a:latin typeface="Arial" panose="020B0604020202020204" pitchFamily="34" charset="0"/>
              <a:ea typeface="Arial Unicode MS" panose="020B0604020202020204" pitchFamily="34" charset="-128"/>
              <a:cs typeface="Arial" panose="020B0604020202020204" pitchFamily="34" charset="0"/>
            </a:endParaRPr>
          </a:p>
        </p:txBody>
      </p:sp>
      <p:sp>
        <p:nvSpPr>
          <p:cNvPr id="8" name="Content Placeholder 2"/>
          <p:cNvSpPr txBox="1">
            <a:spLocks/>
          </p:cNvSpPr>
          <p:nvPr/>
        </p:nvSpPr>
        <p:spPr>
          <a:xfrm>
            <a:off x="2519265" y="1238248"/>
            <a:ext cx="3611960" cy="385279"/>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Kiến</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trúc</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mô</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sz="1800"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hình</a:t>
            </a:r>
            <a:r>
              <a:rPr lang="en-US" sz="1800" b="1" dirty="0">
                <a:solidFill>
                  <a:schemeClr val="tx1"/>
                </a:solidFill>
                <a:latin typeface="Arial" panose="020B0604020202020204" pitchFamily="34" charset="0"/>
                <a:ea typeface="Arial Unicode MS" panose="020B0604020202020204" pitchFamily="34" charset="-128"/>
                <a:cs typeface="Arial" panose="020B0604020202020204" pitchFamily="34" charset="0"/>
              </a:rPr>
              <a:t> Transformer</a:t>
            </a:r>
          </a:p>
        </p:txBody>
      </p:sp>
    </p:spTree>
    <p:extLst>
      <p:ext uri="{BB962C8B-B14F-4D97-AF65-F5344CB8AC3E}">
        <p14:creationId xmlns:p14="http://schemas.microsoft.com/office/powerpoint/2010/main" val="1786616282"/>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3. </a:t>
            </a:r>
            <a:r>
              <a:rPr lang="en-US" dirty="0" err="1">
                <a:latin typeface="Arial" panose="020B0604020202020204" pitchFamily="34" charset="0"/>
                <a:ea typeface="Arial Unicode MS" panose="020B0604020202020204" pitchFamily="34" charset="-128"/>
                <a:cs typeface="Arial" panose="020B0604020202020204" pitchFamily="34" charset="0"/>
              </a:rPr>
              <a:t>Phương</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pháp</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giải</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quyết</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bài</a:t>
            </a:r>
            <a:r>
              <a:rPr lang="en-US" dirty="0">
                <a:latin typeface="Arial" panose="020B0604020202020204" pitchFamily="34" charset="0"/>
                <a:ea typeface="Arial Unicode MS" panose="020B0604020202020204" pitchFamily="34" charset="-128"/>
                <a:cs typeface="Arial" panose="020B0604020202020204" pitchFamily="34" charset="0"/>
              </a:rPr>
              <a:t> </a:t>
            </a:r>
            <a:r>
              <a:rPr lang="en-US" dirty="0" err="1">
                <a:latin typeface="Arial" panose="020B0604020202020204" pitchFamily="34" charset="0"/>
                <a:ea typeface="Arial Unicode MS" panose="020B0604020202020204" pitchFamily="34" charset="-128"/>
                <a:cs typeface="Arial" panose="020B0604020202020204" pitchFamily="34" charset="0"/>
              </a:rPr>
              <a:t>toán</a:t>
            </a:r>
            <a:endParaRPr lang="en-US" dirty="0">
              <a:latin typeface="Arial" panose="020B0604020202020204" pitchFamily="34" charset="0"/>
              <a:ea typeface="Arial Unicode MS" panose="020B0604020202020204" pitchFamily="34" charset="-128"/>
              <a:cs typeface="Arial" panose="020B0604020202020204" pitchFamily="34" charset="0"/>
            </a:endParaRPr>
          </a:p>
        </p:txBody>
      </p:sp>
      <p:sp>
        <p:nvSpPr>
          <p:cNvPr id="3" name="Content Placeholder 2"/>
          <p:cNvSpPr>
            <a:spLocks noGrp="1"/>
          </p:cNvSpPr>
          <p:nvPr>
            <p:ph idx="1"/>
          </p:nvPr>
        </p:nvSpPr>
        <p:spPr>
          <a:xfrm>
            <a:off x="488950" y="1346201"/>
            <a:ext cx="8209988" cy="562810"/>
          </a:xfrm>
        </p:spPr>
        <p:txBody>
          <a:bodyPr>
            <a:normAutofit/>
          </a:bodyPr>
          <a:lstStyle/>
          <a:p>
            <a:pPr marL="0" indent="0" algn="just">
              <a:lnSpc>
                <a:spcPct val="100000"/>
              </a:lnSpc>
              <a:buNone/>
            </a:pP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Cấu</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trúc</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của</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hệ</a:t>
            </a:r>
            <a:r>
              <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rPr>
              <a:t> </a:t>
            </a:r>
            <a:r>
              <a:rPr lang="en-US" b="1" dirty="0" err="1">
                <a:solidFill>
                  <a:schemeClr val="tx1"/>
                </a:solidFill>
                <a:latin typeface="Arial" panose="020B0604020202020204" pitchFamily="34" charset="0"/>
                <a:ea typeface="Arial Unicode MS" panose="020B0604020202020204" pitchFamily="34" charset="-128"/>
                <a:cs typeface="Arial" panose="020B0604020202020204" pitchFamily="34" charset="0"/>
              </a:rPr>
              <a:t>thống</a:t>
            </a:r>
            <a:endParaRPr lang="en-US" b="1" dirty="0">
              <a:solidFill>
                <a:schemeClr val="tx1"/>
              </a:solidFill>
              <a:latin typeface="Arial" panose="020B0604020202020204" pitchFamily="34" charset="0"/>
              <a:ea typeface="Arial Unicode MS" panose="020B0604020202020204" pitchFamily="34" charset="-128"/>
              <a:cs typeface="Arial" panose="020B0604020202020204" pitchFamily="34" charset="0"/>
            </a:endParaRPr>
          </a:p>
          <a:p>
            <a:pPr marL="0" indent="0">
              <a:buNone/>
            </a:pPr>
            <a:endParaRPr lang="en-US" dirty="0">
              <a:latin typeface="Arial" panose="020B0604020202020204" pitchFamily="34" charset="0"/>
              <a:ea typeface="Arial Unicode MS" panose="020B0604020202020204" pitchFamily="34" charset="-128"/>
              <a:cs typeface="Arial" panose="020B0604020202020204" pitchFamily="34" charset="0"/>
            </a:endParaRPr>
          </a:p>
        </p:txBody>
      </p:sp>
      <p:sp>
        <p:nvSpPr>
          <p:cNvPr id="4" name="Slide Number Placeholder 3">
            <a:extLst>
              <a:ext uri="{FF2B5EF4-FFF2-40B4-BE49-F238E27FC236}">
                <a16:creationId xmlns:a16="http://schemas.microsoft.com/office/drawing/2014/main" id="{640B5606-86FE-594E-B3D7-FA1214A0DC8A}"/>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7</a:t>
            </a:fld>
            <a:endParaRPr lang="en-US">
              <a:latin typeface="Arial" panose="020B0604020202020204" pitchFamily="34" charset="0"/>
              <a:ea typeface="Arial Unicode MS" panose="020B0604020202020204" pitchFamily="34" charset="-128"/>
              <a:cs typeface="Arial" panose="020B0604020202020204" pitchFamily="34" charset="0"/>
            </a:endParaRPr>
          </a:p>
        </p:txBody>
      </p:sp>
      <p:sp>
        <p:nvSpPr>
          <p:cNvPr id="66" name="Rectangle 65"/>
          <p:cNvSpPr/>
          <p:nvPr/>
        </p:nvSpPr>
        <p:spPr>
          <a:xfrm>
            <a:off x="1876926" y="6356351"/>
            <a:ext cx="5775158" cy="36512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Arial" panose="020B0604020202020204" pitchFamily="34" charset="0"/>
                <a:cs typeface="Arial" panose="020B0604020202020204" pitchFamily="34" charset="0"/>
              </a:rPr>
              <a:t>Sơ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đồ</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mô</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tả</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cấu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trúc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thống</a:t>
            </a:r>
            <a:endParaRPr lang="en-US" sz="1600" dirty="0">
              <a:latin typeface="Arial" panose="020B0604020202020204" pitchFamily="34" charset="0"/>
              <a:cs typeface="Arial" panose="020B0604020202020204" pitchFamily="34" charset="0"/>
            </a:endParaRPr>
          </a:p>
        </p:txBody>
      </p:sp>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57" y="827249"/>
            <a:ext cx="8229601" cy="5711664"/>
          </a:xfrm>
          <a:prstGeom prst="rect">
            <a:avLst/>
          </a:prstGeom>
        </p:spPr>
      </p:pic>
    </p:spTree>
    <p:extLst>
      <p:ext uri="{BB962C8B-B14F-4D97-AF65-F5344CB8AC3E}">
        <p14:creationId xmlns:p14="http://schemas.microsoft.com/office/powerpoint/2010/main" val="3599191767"/>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ea typeface="Arial Unicode MS" panose="020B0604020202020204" pitchFamily="34" charset="-128"/>
                <a:cs typeface="Arial" panose="020B0604020202020204" pitchFamily="34" charset="0"/>
              </a:rPr>
              <a:t>3.1 - Cropper</a:t>
            </a:r>
          </a:p>
        </p:txBody>
      </p:sp>
      <p:sp>
        <p:nvSpPr>
          <p:cNvPr id="4" name="Slide Number Placeholder 3">
            <a:extLst>
              <a:ext uri="{FF2B5EF4-FFF2-40B4-BE49-F238E27FC236}">
                <a16:creationId xmlns:a16="http://schemas.microsoft.com/office/drawing/2014/main" id="{C20A9232-F81F-CF4B-8048-5E296EF2EE13}"/>
              </a:ext>
            </a:extLst>
          </p:cNvPr>
          <p:cNvSpPr>
            <a:spLocks noGrp="1"/>
          </p:cNvSpPr>
          <p:nvPr>
            <p:ph type="sldNum" sz="quarter" idx="12"/>
          </p:nvPr>
        </p:nvSpPr>
        <p:spPr/>
        <p:txBody>
          <a:bodyPr/>
          <a:lstStyle/>
          <a:p>
            <a:fld id="{A02EBBDA-6239-48A4-BF42-145536EAE284}" type="slidenum">
              <a:rPr lang="en-US" smtClean="0">
                <a:latin typeface="Arial" panose="020B0604020202020204" pitchFamily="34" charset="0"/>
                <a:ea typeface="Arial Unicode MS" panose="020B0604020202020204" pitchFamily="34" charset="-128"/>
                <a:cs typeface="Arial" panose="020B0604020202020204" pitchFamily="34" charset="0"/>
              </a:rPr>
              <a:t>8</a:t>
            </a:fld>
            <a:endParaRPr lang="en-US">
              <a:latin typeface="Arial" panose="020B0604020202020204" pitchFamily="34" charset="0"/>
              <a:ea typeface="Arial Unicode MS" panose="020B0604020202020204" pitchFamily="34" charset="-128"/>
              <a:cs typeface="Arial" panose="020B0604020202020204" pitchFamily="34" charset="0"/>
            </a:endParaRPr>
          </a:p>
        </p:txBody>
      </p:sp>
      <p:pic>
        <p:nvPicPr>
          <p:cNvPr id="10" name="Picture 9"/>
          <p:cNvPicPr/>
          <p:nvPr/>
        </p:nvPicPr>
        <p:blipFill>
          <a:blip r:embed="rId3"/>
          <a:stretch>
            <a:fillRect/>
          </a:stretch>
        </p:blipFill>
        <p:spPr>
          <a:xfrm>
            <a:off x="2598821" y="949160"/>
            <a:ext cx="6545179" cy="5407191"/>
          </a:xfrm>
          <a:prstGeom prst="rect">
            <a:avLst/>
          </a:prstGeom>
        </p:spPr>
      </p:pic>
      <p:sp>
        <p:nvSpPr>
          <p:cNvPr id="11" name="Rectangle 10"/>
          <p:cNvSpPr/>
          <p:nvPr/>
        </p:nvSpPr>
        <p:spPr>
          <a:xfrm>
            <a:off x="224589" y="1041572"/>
            <a:ext cx="2374232" cy="2164674"/>
          </a:xfrm>
          <a:prstGeom prst="rect">
            <a:avLst/>
          </a:prstGeom>
          <a:solidFill>
            <a:schemeClr val="bg2">
              <a:lumMod val="90000"/>
            </a:schemeClr>
          </a:solidFill>
          <a:ln>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sz="2100" b="1" dirty="0" err="1">
                <a:latin typeface="Arial" panose="020B0604020202020204" pitchFamily="34" charset="0"/>
                <a:cs typeface="Arial" panose="020B0604020202020204" pitchFamily="34" charset="0"/>
              </a:rPr>
              <a:t>Dữ</a:t>
            </a:r>
            <a:r>
              <a:rPr lang="en-US" sz="2100" b="1" dirty="0">
                <a:latin typeface="Arial" panose="020B0604020202020204" pitchFamily="34" charset="0"/>
                <a:cs typeface="Arial" panose="020B0604020202020204" pitchFamily="34" charset="0"/>
              </a:rPr>
              <a:t> </a:t>
            </a:r>
            <a:r>
              <a:rPr lang="en-US" sz="2100" b="1" dirty="0" err="1">
                <a:latin typeface="Arial" panose="020B0604020202020204" pitchFamily="34" charset="0"/>
                <a:cs typeface="Arial" panose="020B0604020202020204" pitchFamily="34" charset="0"/>
              </a:rPr>
              <a:t>liệu</a:t>
            </a:r>
            <a:r>
              <a:rPr lang="en-US" sz="2100" b="1"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2100" dirty="0" err="1">
                <a:latin typeface="Arial" panose="020B0604020202020204" pitchFamily="34" charset="0"/>
                <a:cs typeface="Arial" panose="020B0604020202020204" pitchFamily="34" charset="0"/>
              </a:rPr>
              <a:t>Đào</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tạo</a:t>
            </a:r>
            <a:r>
              <a:rPr lang="en-US" sz="2100" dirty="0">
                <a:latin typeface="Arial" panose="020B0604020202020204" pitchFamily="34" charset="0"/>
                <a:cs typeface="Arial" panose="020B0604020202020204" pitchFamily="34" charset="0"/>
              </a:rPr>
              <a:t>: 471</a:t>
            </a:r>
          </a:p>
          <a:p>
            <a:pPr marL="342900" indent="-342900">
              <a:lnSpc>
                <a:spcPct val="150000"/>
              </a:lnSpc>
              <a:buFont typeface="Arial" panose="020B0604020202020204" pitchFamily="34" charset="0"/>
              <a:buChar char="•"/>
            </a:pPr>
            <a:r>
              <a:rPr lang="en-US" sz="2100" dirty="0" err="1">
                <a:latin typeface="Arial" panose="020B0604020202020204" pitchFamily="34" charset="0"/>
                <a:cs typeface="Arial" panose="020B0604020202020204" pitchFamily="34" charset="0"/>
              </a:rPr>
              <a:t>Đánh</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giá</a:t>
            </a:r>
            <a:r>
              <a:rPr lang="en-US" sz="2100" dirty="0">
                <a:latin typeface="Arial" panose="020B0604020202020204" pitchFamily="34" charset="0"/>
                <a:cs typeface="Arial" panose="020B0604020202020204" pitchFamily="34" charset="0"/>
              </a:rPr>
              <a:t>: 120</a:t>
            </a:r>
          </a:p>
          <a:p>
            <a:pPr marL="342900" indent="-342900">
              <a:lnSpc>
                <a:spcPct val="150000"/>
              </a:lnSpc>
              <a:buFont typeface="Arial" panose="020B0604020202020204" pitchFamily="34" charset="0"/>
              <a:buChar char="•"/>
            </a:pPr>
            <a:r>
              <a:rPr lang="en-US" sz="2100" dirty="0" err="1">
                <a:latin typeface="Arial" panose="020B0604020202020204" pitchFamily="34" charset="0"/>
                <a:cs typeface="Arial" panose="020B0604020202020204" pitchFamily="34" charset="0"/>
              </a:rPr>
              <a:t>Kiểm</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tra</a:t>
            </a:r>
            <a:r>
              <a:rPr lang="en-US" sz="2100" dirty="0">
                <a:latin typeface="Arial" panose="020B0604020202020204" pitchFamily="34" charset="0"/>
                <a:cs typeface="Arial" panose="020B0604020202020204" pitchFamily="34" charset="0"/>
              </a:rPr>
              <a:t>: 120</a:t>
            </a:r>
          </a:p>
        </p:txBody>
      </p:sp>
      <p:sp>
        <p:nvSpPr>
          <p:cNvPr id="12" name="Rectangle 11"/>
          <p:cNvSpPr/>
          <p:nvPr/>
        </p:nvSpPr>
        <p:spPr>
          <a:xfrm>
            <a:off x="224589" y="3298658"/>
            <a:ext cx="2374232" cy="2909637"/>
          </a:xfrm>
          <a:prstGeom prst="rect">
            <a:avLst/>
          </a:prstGeom>
          <a:solidFill>
            <a:schemeClr val="bg2">
              <a:lumMod val="90000"/>
            </a:schemeClr>
          </a:solidFill>
          <a:ln>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nSpc>
                <a:spcPct val="150000"/>
              </a:lnSpc>
            </a:pPr>
            <a:r>
              <a:rPr lang="en-US" sz="2100" b="1" dirty="0" err="1">
                <a:latin typeface="Arial" panose="020B0604020202020204" pitchFamily="34" charset="0"/>
                <a:cs typeface="Arial" panose="020B0604020202020204" pitchFamily="34" charset="0"/>
              </a:rPr>
              <a:t>Đặc</a:t>
            </a:r>
            <a:r>
              <a:rPr lang="en-US" sz="2100" b="1" dirty="0">
                <a:latin typeface="Arial" panose="020B0604020202020204" pitchFamily="34" charset="0"/>
                <a:cs typeface="Arial" panose="020B0604020202020204" pitchFamily="34" charset="0"/>
              </a:rPr>
              <a:t> </a:t>
            </a:r>
            <a:r>
              <a:rPr lang="en-US" sz="2100" b="1" dirty="0" err="1">
                <a:latin typeface="Arial" panose="020B0604020202020204" pitchFamily="34" charset="0"/>
                <a:cs typeface="Arial" panose="020B0604020202020204" pitchFamily="34" charset="0"/>
              </a:rPr>
              <a:t>điểm</a:t>
            </a:r>
            <a:r>
              <a:rPr lang="en-US" sz="2100" b="1" dirty="0">
                <a:latin typeface="Arial" panose="020B0604020202020204" pitchFamily="34" charset="0"/>
                <a:cs typeface="Arial" panose="020B0604020202020204" pitchFamily="34" charset="0"/>
              </a:rPr>
              <a:t> </a:t>
            </a:r>
            <a:r>
              <a:rPr lang="en-US" sz="2100" b="1" dirty="0" err="1">
                <a:latin typeface="Arial" panose="020B0604020202020204" pitchFamily="34" charset="0"/>
                <a:cs typeface="Arial" panose="020B0604020202020204" pitchFamily="34" charset="0"/>
              </a:rPr>
              <a:t>dữ</a:t>
            </a:r>
            <a:r>
              <a:rPr lang="en-US" sz="2100" b="1" dirty="0">
                <a:latin typeface="Arial" panose="020B0604020202020204" pitchFamily="34" charset="0"/>
                <a:cs typeface="Arial" panose="020B0604020202020204" pitchFamily="34" charset="0"/>
              </a:rPr>
              <a:t> </a:t>
            </a:r>
            <a:r>
              <a:rPr lang="en-US" sz="2100" b="1" dirty="0" err="1">
                <a:latin typeface="Arial" panose="020B0604020202020204" pitchFamily="34" charset="0"/>
                <a:cs typeface="Arial" panose="020B0604020202020204" pitchFamily="34" charset="0"/>
              </a:rPr>
              <a:t>liệu</a:t>
            </a:r>
            <a:endParaRPr lang="en-US" sz="2100" b="1" dirty="0">
              <a:latin typeface="Arial" panose="020B0604020202020204" pitchFamily="34" charset="0"/>
              <a:cs typeface="Arial" panose="020B0604020202020204" pitchFamily="34" charset="0"/>
            </a:endParaRPr>
          </a:p>
          <a:p>
            <a:pPr>
              <a:lnSpc>
                <a:spcPct val="150000"/>
              </a:lnSpc>
            </a:pPr>
            <a:r>
              <a:rPr lang="en-US" sz="2100" dirty="0" err="1">
                <a:latin typeface="Arial" panose="020B0604020202020204" pitchFamily="34" charset="0"/>
                <a:cs typeface="Arial" panose="020B0604020202020204" pitchFamily="34" charset="0"/>
              </a:rPr>
              <a:t>Đa</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dạng</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về</a:t>
            </a:r>
            <a:r>
              <a:rPr lang="en-US" sz="21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US" sz="2100" dirty="0" err="1">
                <a:latin typeface="Arial" panose="020B0604020202020204" pitchFamily="34" charset="0"/>
                <a:cs typeface="Arial" panose="020B0604020202020204" pitchFamily="34" charset="0"/>
              </a:rPr>
              <a:t>Độ</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sáng</a:t>
            </a:r>
            <a:endParaRPr lang="en-US" sz="21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100" dirty="0" err="1">
                <a:latin typeface="Arial" panose="020B0604020202020204" pitchFamily="34" charset="0"/>
                <a:cs typeface="Arial" panose="020B0604020202020204" pitchFamily="34" charset="0"/>
              </a:rPr>
              <a:t>Góc</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xoay</a:t>
            </a:r>
            <a:endParaRPr lang="en-US" sz="21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100" dirty="0" err="1">
                <a:latin typeface="Arial" panose="020B0604020202020204" pitchFamily="34" charset="0"/>
                <a:cs typeface="Arial" panose="020B0604020202020204" pitchFamily="34" charset="0"/>
              </a:rPr>
              <a:t>Kích</a:t>
            </a:r>
            <a:r>
              <a:rPr lang="en-US" sz="2100" dirty="0">
                <a:latin typeface="Arial" panose="020B0604020202020204" pitchFamily="34" charset="0"/>
                <a:cs typeface="Arial" panose="020B0604020202020204" pitchFamily="34" charset="0"/>
              </a:rPr>
              <a:t> </a:t>
            </a:r>
            <a:r>
              <a:rPr lang="en-US" sz="2100" dirty="0" err="1">
                <a:latin typeface="Arial" panose="020B0604020202020204" pitchFamily="34" charset="0"/>
                <a:cs typeface="Arial" panose="020B0604020202020204" pitchFamily="34" charset="0"/>
              </a:rPr>
              <a:t>thước</a:t>
            </a:r>
            <a:endParaRPr lang="en-US" sz="2100" dirty="0">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21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37296498"/>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5178</TotalTime>
  <Words>3982</Words>
  <Application>Microsoft Office PowerPoint</Application>
  <PresentationFormat>On-screen Show (4:3)</PresentationFormat>
  <Paragraphs>385</Paragraphs>
  <Slides>28</Slides>
  <Notes>28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Arial</vt:lpstr>
      <vt:lpstr>Calibri</vt:lpstr>
      <vt:lpstr>Calibri Light</vt:lpstr>
      <vt:lpstr>Courier New</vt:lpstr>
      <vt:lpstr>Symbol</vt:lpstr>
      <vt:lpstr>Times New Roman</vt:lpstr>
      <vt:lpstr>Office Theme</vt:lpstr>
      <vt:lpstr>Bitmap Image</vt:lpstr>
      <vt:lpstr>ĐỒ ÁN TỐT NGHIỆP  Phát hiện và nhận diện thông tin  trong thẻ Căn cước công dân</vt:lpstr>
      <vt:lpstr>Nội dung chính</vt:lpstr>
      <vt:lpstr>1. Giới thiệu đề tài</vt:lpstr>
      <vt:lpstr>1. Giới thiệu đề tài</vt:lpstr>
      <vt:lpstr>2. Cơ sở lý thuyết</vt:lpstr>
      <vt:lpstr>2.1 - Mô hình YOLO</vt:lpstr>
      <vt:lpstr>2.2 - Mô hình Transformer</vt:lpstr>
      <vt:lpstr>3. Phương pháp giải quyết bài toán</vt:lpstr>
      <vt:lpstr>3.1 - Cropper</vt:lpstr>
      <vt:lpstr>3.1 - Cropper</vt:lpstr>
      <vt:lpstr>3.1 - Cropper</vt:lpstr>
      <vt:lpstr>Mô hình YOLOv4-tiny</vt:lpstr>
      <vt:lpstr>3.1 - Cropper</vt:lpstr>
      <vt:lpstr>3.1 - Cropper</vt:lpstr>
      <vt:lpstr>3.2 - Detector</vt:lpstr>
      <vt:lpstr>3.2 - Detector</vt:lpstr>
      <vt:lpstr>3.2 - Detector</vt:lpstr>
      <vt:lpstr>3.3 - Reader</vt:lpstr>
      <vt:lpstr>3.3 - Mô hình Transformer for OCR </vt:lpstr>
      <vt:lpstr>3.3 - Reader</vt:lpstr>
      <vt:lpstr>4. Kết quả đạt được</vt:lpstr>
      <vt:lpstr>4. Kết quả đạt được</vt:lpstr>
      <vt:lpstr>4. Kết quả đạt được</vt:lpstr>
      <vt:lpstr>4. Kết quả đạt được</vt:lpstr>
      <vt:lpstr>5. Kết luận</vt:lpstr>
      <vt:lpstr>PowerPoint Presentation</vt:lpstr>
      <vt:lpstr>3.1 - Cropper</vt:lpstr>
      <vt:lpstr>3.2 - Detector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TỐT NGHIỆP  Phát hiện và nhận diện thông tin  trong thẻ Căn cước công dân</dc:title>
  <dc:creator>Nguyen Ngoc Binh 20160370</dc:creator>
  <cp:lastModifiedBy>Nguyen Ngoc Binh 20160370</cp:lastModifiedBy>
  <cp:revision>271</cp:revision>
  <dcterms:created xsi:type="dcterms:W3CDTF">2021-01-03T18:47:56Z</dcterms:created>
  <dcterms:modified xsi:type="dcterms:W3CDTF">2021-01-25T16:03:21Z</dcterms:modified>
</cp:coreProperties>
</file>